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9"/>
  </p:notesMasterIdLst>
  <p:handoutMasterIdLst>
    <p:handoutMasterId r:id="rId20"/>
  </p:handoutMasterIdLst>
  <p:sldIdLst>
    <p:sldId id="2448" r:id="rId5"/>
    <p:sldId id="2477" r:id="rId6"/>
    <p:sldId id="2476" r:id="rId7"/>
    <p:sldId id="2433" r:id="rId8"/>
    <p:sldId id="2478" r:id="rId9"/>
    <p:sldId id="2468" r:id="rId10"/>
    <p:sldId id="262" r:id="rId11"/>
    <p:sldId id="2479" r:id="rId12"/>
    <p:sldId id="2481" r:id="rId13"/>
    <p:sldId id="2480" r:id="rId14"/>
    <p:sldId id="2482" r:id="rId15"/>
    <p:sldId id="2483" r:id="rId16"/>
    <p:sldId id="2451" r:id="rId17"/>
    <p:sldId id="2456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EAFF04C3-61B2-4E4F-8016-2BA2501AE81A}">
          <p14:sldIdLst>
            <p14:sldId id="2448"/>
            <p14:sldId id="2477"/>
            <p14:sldId id="2476"/>
            <p14:sldId id="2433"/>
          </p14:sldIdLst>
        </p14:section>
        <p14:section name="Slides" id="{768B3C91-E877-413E-995D-115A021C66B1}">
          <p14:sldIdLst>
            <p14:sldId id="2478"/>
            <p14:sldId id="2468"/>
            <p14:sldId id="262"/>
            <p14:sldId id="2479"/>
            <p14:sldId id="2481"/>
            <p14:sldId id="2480"/>
          </p14:sldIdLst>
        </p14:section>
        <p14:section name="Project Prep" id="{93479193-71BF-41AA-9933-E2ED68D74220}">
          <p14:sldIdLst>
            <p14:sldId id="2482"/>
            <p14:sldId id="2483"/>
            <p14:sldId id="2451"/>
          </p14:sldIdLst>
        </p14:section>
        <p14:section name="Outro" id="{2C161340-6781-4E83-8F0B-AAE4A726450B}">
          <p14:sldIdLst>
            <p14:sldId id="245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992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141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023B"/>
    <a:srgbClr val="898989"/>
    <a:srgbClr val="2F3342"/>
    <a:srgbClr val="A53F52"/>
    <a:srgbClr val="2C2153"/>
    <a:srgbClr val="E997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5033" autoAdjust="0"/>
  </p:normalViewPr>
  <p:slideViewPr>
    <p:cSldViewPr snapToGrid="0">
      <p:cViewPr varScale="1">
        <p:scale>
          <a:sx n="108" d="100"/>
          <a:sy n="108" d="100"/>
        </p:scale>
        <p:origin x="654" y="108"/>
      </p:cViewPr>
      <p:guideLst>
        <p:guide orient="horz" pos="1992"/>
        <p:guide pos="3840"/>
        <p:guide orient="horz" pos="1416"/>
      </p:guideLst>
    </p:cSldViewPr>
  </p:slideViewPr>
  <p:outlineViewPr>
    <p:cViewPr>
      <p:scale>
        <a:sx n="33" d="100"/>
        <a:sy n="33" d="100"/>
      </p:scale>
      <p:origin x="0" y="-5189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30" d="100"/>
        <a:sy n="130" d="100"/>
      </p:scale>
      <p:origin x="0" y="-8722"/>
    </p:cViewPr>
  </p:sorterViewPr>
  <p:notesViewPr>
    <p:cSldViewPr snapToGrid="0">
      <p:cViewPr varScale="1">
        <p:scale>
          <a:sx n="60" d="100"/>
          <a:sy n="60" d="100"/>
        </p:scale>
        <p:origin x="3187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F97DFCF-F890-A143-9133-C8B65C9B01E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E2C281-2434-D94F-B4BD-BA3CD4DB84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6D5B4E-BF3E-3B45-A4BA-D6C3B92870D7}" type="datetimeFigureOut">
              <a:rPr lang="en-US" smtClean="0"/>
              <a:t>2/7/2022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17CBFA-633D-5540-AFAA-BE1F495EC62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6B5631-D714-AD41-853B-A883ADC344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5AE8BC-2AB3-9E4C-9797-2A6F8A74C7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39870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A8621B-8C8E-49BA-8772-41D0FE75A082}" type="datetimeFigureOut">
              <a:rPr lang="en-US" smtClean="0"/>
              <a:t>2/7/2022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8B34ED-4CDD-41C9-90F7-D768D5559A6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59706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39306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46137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29491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80209DF-C4D9-43B8-AA05-F5361915304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512343" y="5922140"/>
            <a:ext cx="5167313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58235C5-25B1-4243-9762-4AAD3C08E8B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038600" y="3608511"/>
            <a:ext cx="4114800" cy="51879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>
            <a:noAutofit/>
          </a:bodyPr>
          <a:lstStyle>
            <a:lvl1pPr marL="0" indent="0" algn="ctr">
              <a:buNone/>
              <a:defRPr sz="1800" cap="all" baseline="0"/>
            </a:lvl1pPr>
          </a:lstStyle>
          <a:p>
            <a:r>
              <a:rPr lang="en-US" spc="300" dirty="0"/>
              <a:t>ANNUAL REVIEW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8B2C6E-DB6F-4476-8E95-9F6EC79392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0836" y="2445633"/>
            <a:ext cx="11490325" cy="823913"/>
          </a:xfrm>
        </p:spPr>
        <p:txBody>
          <a:bodyPr>
            <a:noAutofit/>
          </a:bodyPr>
          <a:lstStyle>
            <a:lvl1pPr>
              <a:lnSpc>
                <a:spcPct val="150000"/>
              </a:lnSpc>
              <a:spcBef>
                <a:spcPts val="1000"/>
              </a:spcBef>
              <a:defRPr sz="4000" cap="all" spc="300" baseline="0"/>
            </a:lvl1pPr>
          </a:lstStyle>
          <a:p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823031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86FE9B2-6286-484B-8943-95EE0B6B026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416550" cy="6858000"/>
          </a:xfr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D4E8708-8565-4A5B-9D9E-1D4F40EAF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Content Placeholder 8">
            <a:extLst>
              <a:ext uri="{FF2B5EF4-FFF2-40B4-BE49-F238E27FC236}">
                <a16:creationId xmlns:a16="http://schemas.microsoft.com/office/drawing/2014/main" id="{42436126-0370-4532-A8AD-D20897982AD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0" y="1661160"/>
            <a:ext cx="4646246" cy="2218585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cs typeface="Biome Light" panose="020B0303030204020804" pitchFamily="34" charset="0"/>
              </a:rPr>
              <a:t>Click to edit master text style.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7" name="Slide Number Placeholder 70">
            <a:extLst>
              <a:ext uri="{FF2B5EF4-FFF2-40B4-BE49-F238E27FC236}">
                <a16:creationId xmlns:a16="http://schemas.microsoft.com/office/drawing/2014/main" id="{AEC105AD-E933-4969-B038-0ABD6F013167}"/>
              </a:ext>
            </a:extLst>
          </p:cNvPr>
          <p:cNvSpPr txBox="1">
            <a:spLocks/>
          </p:cNvSpPr>
          <p:nvPr userDrawn="1"/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6CDEBF2-B5C9-4887-B717-81C3D1A73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612037"/>
            <a:ext cx="5897218" cy="884238"/>
          </a:xfrm>
        </p:spPr>
        <p:txBody>
          <a:bodyPr lIns="91440" rIns="91440"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16A7FA3-8C13-4E5A-88C4-4357C8ACD7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07044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31968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9074D0F-754F-4F2C-A410-F222D2D2346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02365" y="1660810"/>
            <a:ext cx="10787270" cy="830649"/>
          </a:xfrm>
        </p:spPr>
        <p:txBody>
          <a:bodyPr>
            <a:noAutofit/>
          </a:bodyPr>
          <a:lstStyle/>
          <a:p>
            <a:r>
              <a:rPr lang="en-US" sz="4000" spc="300"/>
              <a:t>Click to edit Master title style</a:t>
            </a:r>
            <a:endParaRPr lang="en-US" sz="4000" spc="300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80209DF-C4D9-43B8-AA05-F5361915304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12343" y="5137992"/>
            <a:ext cx="5167313" cy="51879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1D89734B-03E0-4ADE-8F62-C819F3E976D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8194" y="3903126"/>
            <a:ext cx="3064668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Text Placeholder 13">
            <a:extLst>
              <a:ext uri="{FF2B5EF4-FFF2-40B4-BE49-F238E27FC236}">
                <a16:creationId xmlns:a16="http://schemas.microsoft.com/office/drawing/2014/main" id="{85971F4D-8B59-4B3E-9169-64E0EF1BA85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63664" y="3893330"/>
            <a:ext cx="3064668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3" name="Text Placeholder 13">
            <a:extLst>
              <a:ext uri="{FF2B5EF4-FFF2-40B4-BE49-F238E27FC236}">
                <a16:creationId xmlns:a16="http://schemas.microsoft.com/office/drawing/2014/main" id="{90B19777-E2ED-419C-B486-857117FD081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39138" y="3903126"/>
            <a:ext cx="3064668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4" name="Online Image Placeholder 33">
            <a:extLst>
              <a:ext uri="{FF2B5EF4-FFF2-40B4-BE49-F238E27FC236}">
                <a16:creationId xmlns:a16="http://schemas.microsoft.com/office/drawing/2014/main" id="{1A58EB44-F532-4998-B316-61C738C37BF5}"/>
              </a:ext>
            </a:extLst>
          </p:cNvPr>
          <p:cNvSpPr>
            <a:spLocks noGrp="1"/>
          </p:cNvSpPr>
          <p:nvPr>
            <p:ph type="clipArt" sz="quarter" idx="19" hasCustomPrompt="1"/>
          </p:nvPr>
        </p:nvSpPr>
        <p:spPr>
          <a:xfrm>
            <a:off x="1754768" y="3098985"/>
            <a:ext cx="731520" cy="731520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35" name="Online Image Placeholder 33">
            <a:extLst>
              <a:ext uri="{FF2B5EF4-FFF2-40B4-BE49-F238E27FC236}">
                <a16:creationId xmlns:a16="http://schemas.microsoft.com/office/drawing/2014/main" id="{33763C3C-3545-40BD-9B2C-DC4C0E4CE819}"/>
              </a:ext>
            </a:extLst>
          </p:cNvPr>
          <p:cNvSpPr>
            <a:spLocks noGrp="1"/>
          </p:cNvSpPr>
          <p:nvPr>
            <p:ph type="clipArt" sz="quarter" idx="20" hasCustomPrompt="1"/>
          </p:nvPr>
        </p:nvSpPr>
        <p:spPr>
          <a:xfrm>
            <a:off x="5730240" y="3098985"/>
            <a:ext cx="731520" cy="731520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36" name="Online Image Placeholder 33">
            <a:extLst>
              <a:ext uri="{FF2B5EF4-FFF2-40B4-BE49-F238E27FC236}">
                <a16:creationId xmlns:a16="http://schemas.microsoft.com/office/drawing/2014/main" id="{1C5D3777-17F3-4225-8C52-2EF1DB4FD54A}"/>
              </a:ext>
            </a:extLst>
          </p:cNvPr>
          <p:cNvSpPr>
            <a:spLocks noGrp="1"/>
          </p:cNvSpPr>
          <p:nvPr>
            <p:ph type="clipArt" sz="quarter" idx="21" hasCustomPrompt="1"/>
          </p:nvPr>
        </p:nvSpPr>
        <p:spPr>
          <a:xfrm>
            <a:off x="9705712" y="3098985"/>
            <a:ext cx="731520" cy="731520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31737403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prstGeom prst="parallelogram">
            <a:avLst/>
          </a:prstGeo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83D428-B974-43F4-9246-0A2EECA11A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8819" y="642927"/>
            <a:ext cx="4846320" cy="1435947"/>
          </a:xfrm>
        </p:spPr>
        <p:txBody>
          <a:bodyPr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5400" baseline="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D00A38D-CFE8-4333-B9D2-D3E7EACA4F0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068820" y="2078875"/>
            <a:ext cx="4114800" cy="3798888"/>
          </a:xfrm>
        </p:spPr>
        <p:txBody>
          <a:bodyPr>
            <a:noAutofit/>
          </a:bodyPr>
          <a:lstStyle>
            <a:lvl1pPr marL="0" indent="0">
              <a:buNone/>
              <a:defRPr sz="1800" spc="3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AA8588E-221D-4931-A290-C5C418443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068820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1152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E5539E44-E270-49B4-8B0A-07870325AA9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25539" y="1546138"/>
            <a:ext cx="4023360" cy="464871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400" spc="300" baseline="0" dirty="0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 dirty="0"/>
              <a:t>CLICK TO EDIT MASTER TEXT STYLES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86FE9B2-6286-484B-8943-95EE0B6B026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416550" cy="6846932"/>
          </a:xfr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D4E8708-8565-4A5B-9D9E-1D4F40EAF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Content Placeholder 8">
            <a:extLst>
              <a:ext uri="{FF2B5EF4-FFF2-40B4-BE49-F238E27FC236}">
                <a16:creationId xmlns:a16="http://schemas.microsoft.com/office/drawing/2014/main" id="{42436126-0370-4532-A8AD-D20897982AD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0" y="2799617"/>
            <a:ext cx="4646246" cy="2218585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cs typeface="Biome Light" panose="020B0303030204020804" pitchFamily="34" charset="0"/>
              </a:rPr>
              <a:t>Click to edit master text style.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7" name="Slide Number Placeholder 70">
            <a:extLst>
              <a:ext uri="{FF2B5EF4-FFF2-40B4-BE49-F238E27FC236}">
                <a16:creationId xmlns:a16="http://schemas.microsoft.com/office/drawing/2014/main" id="{AEC105AD-E933-4969-B038-0ABD6F013167}"/>
              </a:ext>
            </a:extLst>
          </p:cNvPr>
          <p:cNvSpPr txBox="1">
            <a:spLocks/>
          </p:cNvSpPr>
          <p:nvPr userDrawn="1"/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B0E4A3-5566-43FE-A59F-2C4F4FE7F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612037"/>
            <a:ext cx="5897218" cy="884238"/>
          </a:xfrm>
        </p:spPr>
        <p:txBody>
          <a:bodyPr lIns="91440" rIns="91440"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8327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67922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4242487 w 6096000"/>
              <a:gd name="connsiteY2" fmla="*/ 6833286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67922"/>
              <a:gd name="connsiteX1" fmla="*/ 6096000 w 6096000"/>
              <a:gd name="connsiteY1" fmla="*/ 0 h 6867922"/>
              <a:gd name="connsiteX2" fmla="*/ 4228633 w 6096000"/>
              <a:gd name="connsiteY2" fmla="*/ 6867922 h 6867922"/>
              <a:gd name="connsiteX3" fmla="*/ 0 w 6096000"/>
              <a:gd name="connsiteY3" fmla="*/ 6858000 h 6867922"/>
              <a:gd name="connsiteX4" fmla="*/ 0 w 6096000"/>
              <a:gd name="connsiteY4" fmla="*/ 0 h 6867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67922">
                <a:moveTo>
                  <a:pt x="0" y="0"/>
                </a:moveTo>
                <a:lnTo>
                  <a:pt x="6096000" y="0"/>
                </a:lnTo>
                <a:lnTo>
                  <a:pt x="4228633" y="686792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ABA725B-4BCB-1D48-9C5D-46706B1871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262871"/>
            <a:ext cx="5251450" cy="1661297"/>
          </a:xfrm>
        </p:spPr>
        <p:txBody>
          <a:bodyPr anchor="b"/>
          <a:lstStyle>
            <a:lvl1pPr algn="l">
              <a:defRPr sz="6000" spc="30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3C356F-E483-4AFD-856C-13BB8E8A56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4378134"/>
            <a:ext cx="5251450" cy="36512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cap="all" spc="60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8901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92279" y="365125"/>
            <a:ext cx="4018722" cy="573989"/>
          </a:xfrm>
        </p:spPr>
        <p:txBody>
          <a:bodyPr lIns="0" rIns="0">
            <a:noAutofit/>
          </a:bodyPr>
          <a:lstStyle>
            <a:lvl1pPr algn="l">
              <a:defRPr sz="3200" spc="300"/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2279" y="1263841"/>
            <a:ext cx="4018722" cy="4636392"/>
          </a:xfrm>
        </p:spPr>
        <p:txBody>
          <a:bodyPr lIns="0" rIns="0">
            <a:noAutofit/>
          </a:bodyPr>
          <a:lstStyle>
            <a:lvl1pPr>
              <a:lnSpc>
                <a:spcPct val="150000"/>
              </a:lnSpc>
              <a:spcBef>
                <a:spcPts val="500"/>
              </a:spcBef>
              <a:defRPr sz="1600"/>
            </a:lvl1pPr>
            <a:lvl2pPr>
              <a:lnSpc>
                <a:spcPct val="150000"/>
              </a:lnSpc>
              <a:spcBef>
                <a:spcPts val="500"/>
              </a:spcBef>
              <a:defRPr sz="1400"/>
            </a:lvl2pPr>
            <a:lvl3pPr>
              <a:lnSpc>
                <a:spcPct val="150000"/>
              </a:lnSpc>
              <a:spcBef>
                <a:spcPts val="500"/>
              </a:spcBef>
              <a:defRPr sz="1400"/>
            </a:lvl3pPr>
            <a:lvl4pPr>
              <a:lnSpc>
                <a:spcPct val="150000"/>
              </a:lnSpc>
              <a:spcBef>
                <a:spcPts val="500"/>
              </a:spcBef>
              <a:defRPr sz="1200"/>
            </a:lvl4pPr>
            <a:lvl5pPr>
              <a:lnSpc>
                <a:spcPct val="150000"/>
              </a:lnSpc>
              <a:spcBef>
                <a:spcPts val="500"/>
              </a:spcBef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9" name="Slide Number Placeholder 5">
            <a:extLst>
              <a:ext uri="{FF2B5EF4-FFF2-40B4-BE49-F238E27FC236}">
                <a16:creationId xmlns:a16="http://schemas.microsoft.com/office/drawing/2014/main" id="{3DEB48E0-328C-45EE-A8BD-90E6AB2610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D7CA175D-816E-4F70-96CC-8A1FD0EB16C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36600" y="365125"/>
            <a:ext cx="2997200" cy="1781979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323519C8-24DE-471D-85A9-7A8AFACEC45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051300" y="365125"/>
            <a:ext cx="2997200" cy="1781979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547F0F1E-7AF5-4B76-928C-7B28010C4F9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36600" y="2422525"/>
            <a:ext cx="2997200" cy="1781979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063D0E8E-9491-4AF0-918D-A0B782C5FD6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051300" y="2422525"/>
            <a:ext cx="2997200" cy="1781979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042F54CB-9200-4D74-968A-0A3E5871D9E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36600" y="4479925"/>
            <a:ext cx="2997200" cy="1781979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3" name="Picture Placeholder 4">
            <a:extLst>
              <a:ext uri="{FF2B5EF4-FFF2-40B4-BE49-F238E27FC236}">
                <a16:creationId xmlns:a16="http://schemas.microsoft.com/office/drawing/2014/main" id="{1D925119-27E3-496E-86BC-23416F94FB6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051300" y="4479925"/>
            <a:ext cx="2997200" cy="1781979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DF93AF7-D4DC-42B5-8A4F-B5F3ABBB03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781678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39680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45D17-D652-4766-B11C-2E8D8390D9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767791"/>
            <a:ext cx="11002962" cy="823913"/>
          </a:xfrm>
        </p:spPr>
        <p:txBody>
          <a:bodyPr>
            <a:noAutofit/>
          </a:bodyPr>
          <a:lstStyle>
            <a:lvl1pPr>
              <a:defRPr sz="4800" spc="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C7A58C-70BA-43E5-BD90-83ADB63B0C0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8A60B7-2499-42C6-8A74-ACDAE24574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26340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179BAC-E989-4203-B9B4-662803654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8600" y="4607137"/>
            <a:ext cx="4114800" cy="421480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>
            <a:noAutofit/>
          </a:bodyPr>
          <a:lstStyle>
            <a:lvl1pPr>
              <a:defRPr sz="1400" spc="300" baseline="0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0CCC81E-A013-4315-AD13-97BA3AA955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78756" y="1569719"/>
            <a:ext cx="9234488" cy="2651443"/>
          </a:xfrm>
        </p:spPr>
        <p:txBody>
          <a:bodyPr>
            <a:noAutofit/>
          </a:bodyPr>
          <a:lstStyle>
            <a:lvl1pPr marL="0" indent="0" algn="ctr">
              <a:buNone/>
              <a:defRPr sz="32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95553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2">
            <a:extLst>
              <a:ext uri="{FF2B5EF4-FFF2-40B4-BE49-F238E27FC236}">
                <a16:creationId xmlns:a16="http://schemas.microsoft.com/office/drawing/2014/main" id="{0EF11611-8537-47CC-87AC-2E25428B72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1"/>
            <a:ext cx="11002962" cy="1623218"/>
          </a:xfrm>
        </p:spPr>
        <p:txBody>
          <a:bodyPr anchor="ctr">
            <a:noAutofit/>
          </a:bodyPr>
          <a:lstStyle/>
          <a:p>
            <a:pPr algn="ctr"/>
            <a:r>
              <a:rPr lang="en-US" sz="4800"/>
              <a:t>Click to edit Master title style</a:t>
            </a:r>
            <a:endParaRPr lang="en-US" sz="4800" dirty="0"/>
          </a:p>
        </p:txBody>
      </p:sp>
      <p:sp>
        <p:nvSpPr>
          <p:cNvPr id="19" name="Picture Placeholder 17">
            <a:extLst>
              <a:ext uri="{FF2B5EF4-FFF2-40B4-BE49-F238E27FC236}">
                <a16:creationId xmlns:a16="http://schemas.microsoft.com/office/drawing/2014/main" id="{D1A63A52-1E65-414B-BBC3-D31F515791A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578601" y="1638300"/>
            <a:ext cx="5156200" cy="1892300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ED7E0E1A-1E64-4A9A-9C8B-69486BD1123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9900" y="1638300"/>
            <a:ext cx="5156200" cy="1892300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1E462965-19D7-4A65-B394-9AE76A5B48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9107" y="3864355"/>
            <a:ext cx="5157787" cy="494506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 spc="3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FAEC14D1-0BEA-4D9A-9D96-A56B6A9B07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9107" y="4531139"/>
            <a:ext cx="5157787" cy="2039144"/>
          </a:xfrm>
        </p:spPr>
        <p:txBody>
          <a:bodyPr>
            <a:noAutofit/>
          </a:bodyPr>
          <a:lstStyle/>
          <a:p>
            <a:pPr lvl="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4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1507BB47-1AB4-42F2-99FF-453A0622B8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65107" y="3864355"/>
            <a:ext cx="5183188" cy="494506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 spc="3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14" name="Content Placeholder 6">
            <a:extLst>
              <a:ext uri="{FF2B5EF4-FFF2-40B4-BE49-F238E27FC236}">
                <a16:creationId xmlns:a16="http://schemas.microsoft.com/office/drawing/2014/main" id="{438D6EEA-A0DB-4B5F-8F41-A9C1F2C094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65107" y="4531139"/>
            <a:ext cx="5183188" cy="2039144"/>
          </a:xfrm>
        </p:spPr>
        <p:txBody>
          <a:bodyPr>
            <a:noAutofit/>
          </a:bodyPr>
          <a:lstStyle/>
          <a:p>
            <a:pPr lvl="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4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A4909F59-7529-454A-A1EF-3CC1EADEF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9269" y="6468303"/>
            <a:ext cx="443948" cy="365125"/>
          </a:xfrm>
        </p:spPr>
        <p:txBody>
          <a:bodyPr>
            <a:noAutofit/>
          </a:bodyPr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08345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">
            <a:extLst>
              <a:ext uri="{FF2B5EF4-FFF2-40B4-BE49-F238E27FC236}">
                <a16:creationId xmlns:a16="http://schemas.microsoft.com/office/drawing/2014/main" id="{6186F91B-547E-43BC-9BCE-04619DAAF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1"/>
            <a:ext cx="11002962" cy="1623218"/>
          </a:xfrm>
        </p:spPr>
        <p:txBody>
          <a:bodyPr anchor="ctr">
            <a:noAutofit/>
          </a:bodyPr>
          <a:lstStyle/>
          <a:p>
            <a:pPr algn="ctr"/>
            <a:r>
              <a:rPr lang="en-US" sz="4800"/>
              <a:t>Click to edit Master title style</a:t>
            </a:r>
            <a:endParaRPr lang="en-US" sz="4800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D635DFA1-45D2-4EFE-8BB2-BE966346691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0121" y="3669506"/>
            <a:ext cx="3108326" cy="2566988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2F2918FE-A84E-4303-AEF3-4FD66CDD733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60438" y="1624013"/>
            <a:ext cx="3108325" cy="1892300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25" name="Picture Placeholder 23">
            <a:extLst>
              <a:ext uri="{FF2B5EF4-FFF2-40B4-BE49-F238E27FC236}">
                <a16:creationId xmlns:a16="http://schemas.microsoft.com/office/drawing/2014/main" id="{E2401025-9BC9-4BDD-97DA-CA763CF846B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542155" y="1623219"/>
            <a:ext cx="3108325" cy="1892300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26" name="Picture Placeholder 23">
            <a:extLst>
              <a:ext uri="{FF2B5EF4-FFF2-40B4-BE49-F238E27FC236}">
                <a16:creationId xmlns:a16="http://schemas.microsoft.com/office/drawing/2014/main" id="{B7C4AAB6-897A-4ABD-AD50-2D86B197E91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22920" y="1623219"/>
            <a:ext cx="3108325" cy="1892300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29" name="Text Placeholder 27">
            <a:extLst>
              <a:ext uri="{FF2B5EF4-FFF2-40B4-BE49-F238E27FC236}">
                <a16:creationId xmlns:a16="http://schemas.microsoft.com/office/drawing/2014/main" id="{790D65EC-6EB4-4594-91E9-5C3DE7C3BA8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41837" y="3681412"/>
            <a:ext cx="3108326" cy="2566988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0" name="Text Placeholder 27">
            <a:extLst>
              <a:ext uri="{FF2B5EF4-FFF2-40B4-BE49-F238E27FC236}">
                <a16:creationId xmlns:a16="http://schemas.microsoft.com/office/drawing/2014/main" id="{611CF730-D055-47C2-A626-299F429D41B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22919" y="3681412"/>
            <a:ext cx="3108326" cy="2566988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1" name="Slide Number Placeholder 5">
            <a:extLst>
              <a:ext uri="{FF2B5EF4-FFF2-40B4-BE49-F238E27FC236}">
                <a16:creationId xmlns:a16="http://schemas.microsoft.com/office/drawing/2014/main" id="{F09E06A6-BFDD-42BD-BA69-2CD3BEF0F73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549269" y="6468303"/>
            <a:ext cx="443948" cy="365125"/>
          </a:xfrm>
        </p:spPr>
        <p:txBody>
          <a:bodyPr>
            <a:noAutofit/>
          </a:bodyPr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55920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305F96C-D634-4A69-95EC-3D002BD68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365125"/>
            <a:ext cx="11002962" cy="8239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757E98-D0FB-43E3-98BC-711F6A2F53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4519" y="1365813"/>
            <a:ext cx="10989920" cy="48111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A65B72-2E86-4BA3-94F2-3ADFA40B7A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C1F3FD-3DB9-46B7-85E1-E8B8878A40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8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1" r:id="rId3"/>
    <p:sldLayoutId id="2147483651" r:id="rId4"/>
    <p:sldLayoutId id="2147483660" r:id="rId5"/>
    <p:sldLayoutId id="2147483677" r:id="rId6"/>
    <p:sldLayoutId id="2147483666" r:id="rId7"/>
    <p:sldLayoutId id="2147483679" r:id="rId8"/>
    <p:sldLayoutId id="2147483653" r:id="rId9"/>
    <p:sldLayoutId id="2147483678" r:id="rId10"/>
    <p:sldLayoutId id="2147483680" r:id="rId11"/>
  </p:sldLayoutIdLst>
  <p:hf hdr="0" ftr="0" dt="0"/>
  <p:txStyles>
    <p:titleStyle>
      <a:lvl1pPr algn="ctr" defTabSz="914400" rtl="0" eaLnBrk="1" latinLnBrk="0" hangingPunct="1">
        <a:lnSpc>
          <a:spcPct val="10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pandas.pydata.org/pandas-docs/stable/reference/api/pandas.read_excel.html" TargetMode="External"/><Relationship Id="rId2" Type="http://schemas.openxmlformats.org/officeDocument/2006/relationships/hyperlink" Target="https://pandas.pydata.org/docs/getting_started/index.html" TargetMode="Externa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0.png"/><Relationship Id="rId4" Type="http://schemas.openxmlformats.org/officeDocument/2006/relationships/hyperlink" Target="https://pandas.pydata.org/docs/getting_started/intro_tutorials/index.html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hyperlink" Target="https://matplotlib.org/" TargetMode="Externa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4.png"/><Relationship Id="rId4" Type="http://schemas.microsoft.com/office/2007/relationships/hdphoto" Target="../media/hdphoto4.wdp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microsoft.com/office/2007/relationships/hdphoto" Target="../media/hdphoto2.wdp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unjw.us/jstool/npp/" TargetMode="External"/><Relationship Id="rId13" Type="http://schemas.openxmlformats.org/officeDocument/2006/relationships/image" Target="../media/image18.png"/><Relationship Id="rId3" Type="http://schemas.openxmlformats.org/officeDocument/2006/relationships/hyperlink" Target="https://docs.anaconda.com/anaconda/navigator/index.html" TargetMode="External"/><Relationship Id="rId7" Type="http://schemas.openxmlformats.org/officeDocument/2006/relationships/hyperlink" Target="https://notepad-plus-plus.org/" TargetMode="External"/><Relationship Id="rId12" Type="http://schemas.openxmlformats.org/officeDocument/2006/relationships/image" Target="../media/image17.png"/><Relationship Id="rId2" Type="http://schemas.openxmlformats.org/officeDocument/2006/relationships/hyperlink" Target="https://www.anaconda.com/products/individual" TargetMode="Externa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www.freecodecamp.org/news/the-beginners-guide-to-git-github/" TargetMode="External"/><Relationship Id="rId11" Type="http://schemas.openxmlformats.org/officeDocument/2006/relationships/image" Target="../media/image16.png"/><Relationship Id="rId5" Type="http://schemas.openxmlformats.org/officeDocument/2006/relationships/hyperlink" Target="https://desktop.github.com/" TargetMode="External"/><Relationship Id="rId10" Type="http://schemas.openxmlformats.org/officeDocument/2006/relationships/hyperlink" Target="https://wiki.python.org/moin/BeginnersGuide" TargetMode="External"/><Relationship Id="rId4" Type="http://schemas.openxmlformats.org/officeDocument/2006/relationships/hyperlink" Target="https://github.com/" TargetMode="External"/><Relationship Id="rId9" Type="http://schemas.openxmlformats.org/officeDocument/2006/relationships/hyperlink" Target="https://www.python.org/about/gettingstarted/" TargetMode="External"/><Relationship Id="rId1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">
            <a:extLst>
              <a:ext uri="{FF2B5EF4-FFF2-40B4-BE49-F238E27FC236}">
                <a16:creationId xmlns:a16="http://schemas.microsoft.com/office/drawing/2014/main" id="{9AB29DBC-55D3-49D9-BB44-4936739C4B5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alphaModFix amt="5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/>
        </p:blipFill>
        <p:spPr/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79DC1498-E692-42BA-B69F-6D37E6CFA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Module 1: Basics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D865526-EC39-4780-A2A8-274A80A5C1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sz="1800" b="1" i="1" dirty="0"/>
              <a:t>Riot API BOOTCAMP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7E7F1D-9491-4CBC-8244-F84EA72255A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8323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2">
            <a:extLst>
              <a:ext uri="{FF2B5EF4-FFF2-40B4-BE49-F238E27FC236}">
                <a16:creationId xmlns:a16="http://schemas.microsoft.com/office/drawing/2014/main" id="{93863800-85E5-44A7-96E9-521CE8826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428" y="627564"/>
            <a:ext cx="7474172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4800" kern="1200" spc="3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Notepad++ Video</a:t>
            </a:r>
          </a:p>
        </p:txBody>
      </p:sp>
      <p:sp>
        <p:nvSpPr>
          <p:cNvPr id="17" name="Content Placeholder 4">
            <a:extLst>
              <a:ext uri="{FF2B5EF4-FFF2-40B4-BE49-F238E27FC236}">
                <a16:creationId xmlns:a16="http://schemas.microsoft.com/office/drawing/2014/main" id="{E9551BB8-4060-4A0C-8AA0-7B65E771FBDA}"/>
              </a:ext>
            </a:extLst>
          </p:cNvPr>
          <p:cNvSpPr txBox="1">
            <a:spLocks/>
          </p:cNvSpPr>
          <p:nvPr/>
        </p:nvSpPr>
        <p:spPr>
          <a:xfrm>
            <a:off x="1136429" y="2278173"/>
            <a:ext cx="6467867" cy="34506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90000"/>
              </a:lnSpc>
              <a:buNone/>
            </a:pPr>
            <a:r>
              <a:rPr lang="en-US" sz="2400" b="1" dirty="0"/>
              <a:t>Walkthrough of features</a:t>
            </a:r>
          </a:p>
          <a:p>
            <a:pPr marL="0">
              <a:lnSpc>
                <a:spcPct val="90000"/>
              </a:lnSpc>
            </a:pPr>
            <a:r>
              <a:rPr lang="en-US" sz="2400" dirty="0"/>
              <a:t>Programming Language selection</a:t>
            </a:r>
          </a:p>
          <a:p>
            <a:pPr marL="0">
              <a:lnSpc>
                <a:spcPct val="90000"/>
              </a:lnSpc>
            </a:pPr>
            <a:r>
              <a:rPr lang="en-US" sz="2400" dirty="0"/>
              <a:t>Adding Plug-ins</a:t>
            </a:r>
          </a:p>
          <a:p>
            <a:pPr marL="0">
              <a:lnSpc>
                <a:spcPct val="90000"/>
              </a:lnSpc>
            </a:pPr>
            <a:r>
              <a:rPr lang="en-US" sz="2400" dirty="0"/>
              <a:t>JSON example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88880" y="0"/>
            <a:ext cx="2103120" cy="6858000"/>
          </a:xfrm>
          <a:prstGeom prst="rect">
            <a:avLst/>
          </a:prstGeom>
          <a:solidFill>
            <a:srgbClr val="574C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5400" y="2358913"/>
            <a:ext cx="2140172" cy="2140172"/>
          </a:xfrm>
          <a:prstGeom prst="ellipse">
            <a:avLst/>
          </a:prstGeom>
          <a:solidFill>
            <a:srgbClr val="FFFFFF"/>
          </a:solidFill>
          <a:ln w="22225">
            <a:solidFill>
              <a:srgbClr val="FFA1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A75AF085-76C9-4880-817F-B13E3C7E86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3987" y="2857501"/>
            <a:ext cx="1142998" cy="1142998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8E69FE38-B9E0-4441-8A00-92DDB88DF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41428" y="6356350"/>
            <a:ext cx="101237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C2E478F-E849-4A8C-AF1F-CBCC78A7CBFA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10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63511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2">
            <a:extLst>
              <a:ext uri="{FF2B5EF4-FFF2-40B4-BE49-F238E27FC236}">
                <a16:creationId xmlns:a16="http://schemas.microsoft.com/office/drawing/2014/main" id="{93863800-85E5-44A7-96E9-521CE8826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1"/>
            <a:ext cx="11002962" cy="1374244"/>
          </a:xfrm>
        </p:spPr>
        <p:txBody>
          <a:bodyPr anchor="ctr">
            <a:normAutofit/>
          </a:bodyPr>
          <a:lstStyle/>
          <a:p>
            <a:pPr algn="ctr"/>
            <a:r>
              <a:rPr lang="en-US" sz="4800" spc="300" dirty="0"/>
              <a:t>First Steps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409A73-2FDB-4725-9558-77B4ACF929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3704" y="1012054"/>
            <a:ext cx="9481531" cy="858418"/>
          </a:xfrm>
        </p:spPr>
        <p:txBody>
          <a:bodyPr>
            <a:normAutofit fontScale="77500" lnSpcReduction="20000"/>
          </a:bodyPr>
          <a:lstStyle/>
          <a:p>
            <a:r>
              <a:rPr lang="en-US" sz="2600" b="1" spc="300" dirty="0">
                <a:solidFill>
                  <a:schemeClr val="tx1"/>
                </a:solidFill>
              </a:rPr>
              <a:t>Let’s build our first Python script!</a:t>
            </a:r>
          </a:p>
          <a:p>
            <a:pPr>
              <a:spcBef>
                <a:spcPts val="0"/>
              </a:spcBef>
            </a:pPr>
            <a:r>
              <a:rPr lang="en-US" sz="2200" dirty="0"/>
              <a:t>Goal: familiarity with Python, Spyder IDE, Pandas package</a:t>
            </a:r>
            <a:endParaRPr lang="en-US" sz="2200" spc="300" dirty="0">
              <a:solidFill>
                <a:schemeClr val="tx1"/>
              </a:solidFill>
            </a:endParaRPr>
          </a:p>
          <a:p>
            <a:endParaRPr lang="en-US" b="1" spc="300" dirty="0">
              <a:solidFill>
                <a:schemeClr val="tx1"/>
              </a:solidFill>
            </a:endParaRP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8E69FE38-B9E0-4441-8A00-92DDB88DF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11</a:t>
            </a:fld>
            <a:endParaRPr lang="en-US" dirty="0"/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EA0DDB0C-8226-4D2B-B945-8678F28AEF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43704" y="2042750"/>
            <a:ext cx="5157787" cy="4425553"/>
          </a:xfrm>
        </p:spPr>
        <p:txBody>
          <a:bodyPr>
            <a:normAutofit/>
          </a:bodyPr>
          <a:lstStyle/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400" b="1" dirty="0"/>
              <a:t>Open the Python IDE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200" dirty="0"/>
              <a:t>Open Anaconda Navigator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Click Spyder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400" b="1" dirty="0">
                <a:solidFill>
                  <a:schemeClr val="tx1"/>
                </a:solidFill>
              </a:rPr>
              <a:t>Update the file information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200" dirty="0"/>
              <a:t>Purpose of the file &amp; last update</a:t>
            </a:r>
            <a:endParaRPr lang="en-US" sz="1200" dirty="0">
              <a:solidFill>
                <a:schemeClr val="accent5">
                  <a:lumMod val="75000"/>
                  <a:lumOff val="25000"/>
                </a:schemeClr>
              </a:solidFill>
            </a:endParaRP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200" dirty="0"/>
              <a:t>Save the file!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400" b="1" dirty="0">
                <a:solidFill>
                  <a:schemeClr val="tx1"/>
                </a:solidFill>
              </a:rPr>
              <a:t>Import Pandas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import pandas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accent5">
                    <a:lumMod val="75000"/>
                    <a:lumOff val="2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https://pandas.pydata.org/docs/getting_started/index.html</a:t>
            </a:r>
            <a:endParaRPr lang="en-US" sz="1200" dirty="0">
              <a:solidFill>
                <a:schemeClr val="accent5">
                  <a:lumMod val="75000"/>
                  <a:lumOff val="25000"/>
                </a:schemeClr>
              </a:solidFill>
            </a:endParaRP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400" b="1" dirty="0">
                <a:solidFill>
                  <a:schemeClr val="tx1"/>
                </a:solidFill>
              </a:rPr>
              <a:t>Create a data set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200" dirty="0"/>
              <a:t>Open Excel and create your own (be sure to save!)</a:t>
            </a:r>
            <a:endParaRPr lang="en-US" sz="1200" dirty="0">
              <a:solidFill>
                <a:schemeClr val="accent5">
                  <a:lumMod val="75000"/>
                  <a:lumOff val="25000"/>
                </a:schemeClr>
              </a:solidFill>
            </a:endParaRP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200" dirty="0"/>
              <a:t>Find an already existing file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endParaRPr lang="en-US" sz="1000" dirty="0"/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US" sz="1200" dirty="0">
              <a:solidFill>
                <a:schemeClr val="accent5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Content Placeholder 4">
            <a:extLst>
              <a:ext uri="{FF2B5EF4-FFF2-40B4-BE49-F238E27FC236}">
                <a16:creationId xmlns:a16="http://schemas.microsoft.com/office/drawing/2014/main" id="{8E6BD782-1F8E-4CF7-ADDF-5AE9EBE2EF98}"/>
              </a:ext>
            </a:extLst>
          </p:cNvPr>
          <p:cNvSpPr txBox="1">
            <a:spLocks/>
          </p:cNvSpPr>
          <p:nvPr/>
        </p:nvSpPr>
        <p:spPr>
          <a:xfrm>
            <a:off x="6096000" y="2042750"/>
            <a:ext cx="5157787" cy="44255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00000"/>
              </a:lnSpc>
              <a:buFont typeface="+mj-lt"/>
              <a:buAutoNum type="arabicPeriod" startAt="5"/>
            </a:pPr>
            <a:r>
              <a:rPr lang="en-US" sz="1400" b="1" dirty="0"/>
              <a:t>Load the data in Python</a:t>
            </a:r>
            <a:endParaRPr lang="en-US" sz="1400" b="1" dirty="0">
              <a:solidFill>
                <a:schemeClr val="tx1"/>
              </a:solidFill>
            </a:endParaRP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200" dirty="0"/>
              <a:t>Don’t know how? Always check Stack Overflow or documentation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accent5">
                    <a:lumMod val="75000"/>
                    <a:lumOff val="2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https://pandas.pydata.org/pandas-docs/stable/reference/api/pandas.read_excel.html</a:t>
            </a:r>
            <a:endParaRPr lang="en-US" sz="1200" dirty="0">
              <a:solidFill>
                <a:schemeClr val="accent5">
                  <a:lumMod val="75000"/>
                  <a:lumOff val="25000"/>
                </a:schemeClr>
              </a:solidFill>
            </a:endParaRPr>
          </a:p>
          <a:p>
            <a:pPr marL="342900" indent="-342900">
              <a:lnSpc>
                <a:spcPct val="100000"/>
              </a:lnSpc>
              <a:buFont typeface="+mj-lt"/>
              <a:buAutoNum type="arabicPeriod" startAt="5"/>
            </a:pPr>
            <a:r>
              <a:rPr lang="en-US" sz="1400" b="1" dirty="0"/>
              <a:t>Play around with the data</a:t>
            </a:r>
            <a:endParaRPr lang="en-US" sz="1400" b="1" dirty="0">
              <a:solidFill>
                <a:schemeClr val="tx1"/>
              </a:solidFill>
            </a:endParaRP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200" dirty="0"/>
              <a:t>Try deleting a column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200" dirty="0"/>
              <a:t>What about adding a column?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400" dirty="0"/>
              <a:t> 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400" dirty="0"/>
          </a:p>
          <a:p>
            <a:pPr marL="0" indent="0">
              <a:lnSpc>
                <a:spcPct val="100000"/>
              </a:lnSpc>
              <a:buNone/>
            </a:pPr>
            <a:endParaRPr lang="en-US" sz="1400" dirty="0"/>
          </a:p>
          <a:p>
            <a:pPr marL="0" indent="0">
              <a:lnSpc>
                <a:spcPct val="100000"/>
              </a:lnSpc>
              <a:buNone/>
            </a:pPr>
            <a:endParaRPr lang="en-US" sz="1400" dirty="0"/>
          </a:p>
          <a:p>
            <a:pPr marL="0" indent="0">
              <a:lnSpc>
                <a:spcPct val="100000"/>
              </a:lnSpc>
              <a:buNone/>
            </a:pPr>
            <a:endParaRPr lang="en-US" sz="1400" dirty="0"/>
          </a:p>
          <a:p>
            <a:pPr marL="0" indent="0">
              <a:lnSpc>
                <a:spcPct val="100000"/>
              </a:lnSpc>
              <a:buNone/>
            </a:pPr>
            <a:endParaRPr lang="en-US" sz="1400" dirty="0"/>
          </a:p>
          <a:p>
            <a:pPr marL="0" indent="0">
              <a:lnSpc>
                <a:spcPct val="100000"/>
              </a:lnSpc>
              <a:buNone/>
            </a:pPr>
            <a:r>
              <a:rPr lang="en-US" sz="1400" dirty="0"/>
              <a:t>More info: </a:t>
            </a:r>
            <a:r>
              <a:rPr lang="en-US" sz="1200" dirty="0">
                <a:solidFill>
                  <a:schemeClr val="accent5">
                    <a:lumMod val="75000"/>
                    <a:lumOff val="25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https://pandas.pydata.org/docs/getting_started/intro_tutorials/index.html</a:t>
            </a:r>
            <a:endParaRPr lang="en-US" sz="1200" dirty="0">
              <a:solidFill>
                <a:schemeClr val="accent5">
                  <a:lumMod val="75000"/>
                  <a:lumOff val="25000"/>
                </a:schemeClr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1400" dirty="0"/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US" sz="1200" dirty="0">
              <a:solidFill>
                <a:schemeClr val="accent5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14E6DA68-B6B2-47DB-975A-71C04FEDFC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06323" y="3986782"/>
            <a:ext cx="2739580" cy="1878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8955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2">
            <a:extLst>
              <a:ext uri="{FF2B5EF4-FFF2-40B4-BE49-F238E27FC236}">
                <a16:creationId xmlns:a16="http://schemas.microsoft.com/office/drawing/2014/main" id="{93863800-85E5-44A7-96E9-521CE8826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5000" kern="1200" spc="3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First Steps Continued</a:t>
            </a:r>
          </a:p>
        </p:txBody>
      </p:sp>
      <p:sp>
        <p:nvSpPr>
          <p:cNvPr id="23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EA0DDB0C-8226-4D2B-B945-8678F28AEF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936" y="2660904"/>
            <a:ext cx="4818888" cy="354787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sz="1500" b="1" dirty="0"/>
              <a:t>There’s a package for basically everything!</a:t>
            </a:r>
          </a:p>
          <a:p>
            <a:pPr lvl="1">
              <a:lnSpc>
                <a:spcPct val="90000"/>
              </a:lnSpc>
            </a:pPr>
            <a:r>
              <a:rPr lang="en-US" sz="1500" dirty="0"/>
              <a:t>Statistical analysis</a:t>
            </a:r>
          </a:p>
          <a:p>
            <a:pPr lvl="1">
              <a:lnSpc>
                <a:spcPct val="90000"/>
              </a:lnSpc>
            </a:pPr>
            <a:r>
              <a:rPr lang="en-US" sz="1500" dirty="0"/>
              <a:t>Graphing</a:t>
            </a:r>
          </a:p>
          <a:p>
            <a:pPr lvl="1">
              <a:lnSpc>
                <a:spcPct val="90000"/>
              </a:lnSpc>
            </a:pPr>
            <a:r>
              <a:rPr lang="en-US" sz="1500" dirty="0"/>
              <a:t>Graphical interfaces, etc.</a:t>
            </a:r>
          </a:p>
          <a:p>
            <a:pPr>
              <a:lnSpc>
                <a:spcPct val="90000"/>
              </a:lnSpc>
            </a:pPr>
            <a:endParaRPr lang="en-US" sz="1500" b="1" dirty="0"/>
          </a:p>
          <a:p>
            <a:pPr marL="0" indent="0">
              <a:lnSpc>
                <a:spcPct val="90000"/>
              </a:lnSpc>
              <a:buNone/>
            </a:pPr>
            <a:r>
              <a:rPr lang="en-US" sz="1500" b="1" dirty="0"/>
              <a:t>Example for graphing: Matplotlib</a:t>
            </a:r>
          </a:p>
          <a:p>
            <a:pPr lvl="1">
              <a:lnSpc>
                <a:spcPct val="90000"/>
              </a:lnSpc>
            </a:pPr>
            <a:r>
              <a:rPr lang="en-US" sz="15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https://matplotlib.org/</a:t>
            </a:r>
            <a:endParaRPr lang="en-US" sz="1500" dirty="0"/>
          </a:p>
          <a:p>
            <a:pPr lvl="1">
              <a:lnSpc>
                <a:spcPct val="90000"/>
              </a:lnSpc>
            </a:pPr>
            <a:r>
              <a:rPr lang="en-US" sz="1500" dirty="0"/>
              <a:t>Create everything from bar graphs to heat maps</a:t>
            </a:r>
          </a:p>
          <a:p>
            <a:pPr>
              <a:lnSpc>
                <a:spcPct val="90000"/>
              </a:lnSpc>
            </a:pPr>
            <a:endParaRPr lang="en-US" sz="1500" b="1" dirty="0"/>
          </a:p>
          <a:p>
            <a:pPr marL="0" indent="0">
              <a:lnSpc>
                <a:spcPct val="90000"/>
              </a:lnSpc>
              <a:buNone/>
            </a:pPr>
            <a:r>
              <a:rPr lang="en-US" sz="1500" b="1" dirty="0"/>
              <a:t>Try looking up something that interests you and see if there’s a Python package for it!</a:t>
            </a:r>
          </a:p>
        </p:txBody>
      </p:sp>
      <p:pic>
        <p:nvPicPr>
          <p:cNvPr id="6" name="Picture 5" descr="Chart, radar chart&#10;&#10;Description automatically generated">
            <a:extLst>
              <a:ext uri="{FF2B5EF4-FFF2-40B4-BE49-F238E27FC236}">
                <a16:creationId xmlns:a16="http://schemas.microsoft.com/office/drawing/2014/main" id="{F7F2F2BB-4A5C-487D-AD6E-E1218D8013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9048" y="1893665"/>
            <a:ext cx="5458968" cy="3070669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8E69FE38-B9E0-4441-8A00-92DDB88DF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C2E478F-E849-4A8C-AF1F-CBCC78A7CBFA}" type="slidenum">
              <a:rPr lang="en-US" smtClean="0"/>
              <a:pPr>
                <a:spcAft>
                  <a:spcPts val="600"/>
                </a:spcAft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58326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close up of computer code">
            <a:extLst>
              <a:ext uri="{FF2B5EF4-FFF2-40B4-BE49-F238E27FC236}">
                <a16:creationId xmlns:a16="http://schemas.microsoft.com/office/drawing/2014/main" id="{A596BF19-CC58-4709-B5D6-3FC378FDC7B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0370" r="20370"/>
          <a:stretch/>
        </p:blipFill>
        <p:spPr/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6A5C12-E784-444E-B868-DE2AE8574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13</a:t>
            </a:fld>
            <a:endParaRPr lang="en-US" dirty="0"/>
          </a:p>
        </p:txBody>
      </p:sp>
      <p:sp>
        <p:nvSpPr>
          <p:cNvPr id="13" name="Title 2">
            <a:extLst>
              <a:ext uri="{FF2B5EF4-FFF2-40B4-BE49-F238E27FC236}">
                <a16:creationId xmlns:a16="http://schemas.microsoft.com/office/drawing/2014/main" id="{332ED7B7-8969-4C48-98AD-1225ABB056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165279"/>
            <a:ext cx="5251450" cy="1661297"/>
          </a:xfrm>
        </p:spPr>
        <p:txBody>
          <a:bodyPr>
            <a:normAutofit/>
          </a:bodyPr>
          <a:lstStyle/>
          <a:p>
            <a:r>
              <a:rPr lang="en-US" dirty="0"/>
              <a:t>Project Info</a:t>
            </a:r>
          </a:p>
        </p:txBody>
      </p:sp>
      <p:sp>
        <p:nvSpPr>
          <p:cNvPr id="14" name="Text Placeholder 1">
            <a:extLst>
              <a:ext uri="{FF2B5EF4-FFF2-40B4-BE49-F238E27FC236}">
                <a16:creationId xmlns:a16="http://schemas.microsoft.com/office/drawing/2014/main" id="{953368C4-2239-4E85-A00D-B68F73DDB0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93801" y="5526044"/>
            <a:ext cx="2834640" cy="365125"/>
          </a:xfrm>
        </p:spPr>
        <p:txBody>
          <a:bodyPr/>
          <a:lstStyle/>
          <a:p>
            <a:r>
              <a:rPr lang="en-US" dirty="0"/>
              <a:t>Let’s Dive In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25B688D3-27B7-46BE-A359-525F51A07947}"/>
              </a:ext>
            </a:extLst>
          </p:cNvPr>
          <p:cNvSpPr txBox="1">
            <a:spLocks/>
          </p:cNvSpPr>
          <p:nvPr/>
        </p:nvSpPr>
        <p:spPr>
          <a:xfrm>
            <a:off x="6193801" y="3151198"/>
            <a:ext cx="4398645" cy="205022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200" dirty="0"/>
              <a:t>Task List:</a:t>
            </a:r>
          </a:p>
          <a:p>
            <a:pPr lvl="1">
              <a:lnSpc>
                <a:spcPct val="100000"/>
              </a:lnSpc>
            </a:pPr>
            <a:r>
              <a:rPr lang="en-US" sz="2000" dirty="0"/>
              <a:t>Read </a:t>
            </a:r>
            <a:r>
              <a:rPr lang="en-US" sz="2000" i="1" dirty="0"/>
              <a:t>raw_data.csv </a:t>
            </a:r>
            <a:r>
              <a:rPr lang="en-US" sz="2000" dirty="0"/>
              <a:t>file</a:t>
            </a:r>
          </a:p>
          <a:p>
            <a:pPr lvl="1">
              <a:lnSpc>
                <a:spcPct val="100000"/>
              </a:lnSpc>
            </a:pPr>
            <a:r>
              <a:rPr lang="en-US" sz="2000" dirty="0"/>
              <a:t>Convert the data to a </a:t>
            </a:r>
            <a:r>
              <a:rPr lang="en-US" sz="2000" dirty="0" err="1"/>
              <a:t>dataframe</a:t>
            </a:r>
            <a:endParaRPr lang="en-US" sz="2000" dirty="0"/>
          </a:p>
          <a:p>
            <a:pPr lvl="1">
              <a:lnSpc>
                <a:spcPct val="100000"/>
              </a:lnSpc>
            </a:pPr>
            <a:r>
              <a:rPr lang="en-US" sz="2000" dirty="0"/>
              <a:t>Add a column</a:t>
            </a:r>
          </a:p>
          <a:p>
            <a:pPr lvl="1">
              <a:lnSpc>
                <a:spcPct val="100000"/>
              </a:lnSpc>
            </a:pPr>
            <a:r>
              <a:rPr lang="en-US" sz="2000" dirty="0"/>
              <a:t>Make a graph</a:t>
            </a:r>
          </a:p>
        </p:txBody>
      </p:sp>
    </p:spTree>
    <p:extLst>
      <p:ext uri="{BB962C8B-B14F-4D97-AF65-F5344CB8AC3E}">
        <p14:creationId xmlns:p14="http://schemas.microsoft.com/office/powerpoint/2010/main" val="29447653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C3376-5069-4C7B-BE6B-A3776D1B4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79248A72-A597-48DF-A270-3389F5D209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660945"/>
            <a:ext cx="5669280" cy="1177505"/>
          </a:xfr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000" spc="300" dirty="0">
                <a:cs typeface="Biome Light" panose="020B0303030204020804" pitchFamily="34" charset="0"/>
              </a:rPr>
              <a:t>Contact me</a:t>
            </a:r>
            <a:endParaRPr kumimoji="0" lang="en-US" sz="2000" b="0" i="0" u="none" strike="noStrike" kern="1200" cap="none" spc="30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Biome Light" panose="020B0303030204020804" pitchFamily="34" charset="0"/>
            </a:endParaRP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7FA57D11-A25F-4772-8E50-DDB68BE8CB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14</a:t>
            </a:fld>
            <a:endParaRPr lang="en-US" dirty="0"/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E8B504D6-42FF-46FE-973D-0090C82BA83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20382" r="20382"/>
          <a:stretch/>
        </p:blipFill>
        <p:spPr>
          <a:xfrm>
            <a:off x="0" y="0"/>
            <a:ext cx="5416550" cy="6858000"/>
          </a:xfrm>
          <a:prstGeom prst="rect">
            <a:avLst/>
          </a:prstGeom>
        </p:spPr>
      </p:pic>
      <p:sp>
        <p:nvSpPr>
          <p:cNvPr id="15" name="Content Placeholder 13">
            <a:extLst>
              <a:ext uri="{FF2B5EF4-FFF2-40B4-BE49-F238E27FC236}">
                <a16:creationId xmlns:a16="http://schemas.microsoft.com/office/drawing/2014/main" id="{8508C583-5B5C-4662-BBDE-32233952D294}"/>
              </a:ext>
            </a:extLst>
          </p:cNvPr>
          <p:cNvSpPr txBox="1">
            <a:spLocks/>
          </p:cNvSpPr>
          <p:nvPr/>
        </p:nvSpPr>
        <p:spPr>
          <a:xfrm>
            <a:off x="5987994" y="3304736"/>
            <a:ext cx="5669280" cy="17654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pPr>
            <a:r>
              <a:rPr lang="en-US" spc="300" dirty="0">
                <a:cs typeface="Biome Light" panose="020B0303030204020804" pitchFamily="34" charset="0"/>
              </a:rPr>
              <a:t>It is my hope that this course is easy to understand and follow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pPr>
            <a:endParaRPr lang="en-US" spc="300" dirty="0">
              <a:cs typeface="Biome Light" panose="020B0303030204020804" pitchFamily="34" charset="0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pPr>
            <a:r>
              <a:rPr lang="en-US" spc="300" dirty="0">
                <a:cs typeface="Biome Light" panose="020B0303030204020804" pitchFamily="34" charset="0"/>
              </a:rPr>
              <a:t>Have a question or want additional details? </a:t>
            </a:r>
            <a:br>
              <a:rPr lang="en-US" spc="300" dirty="0">
                <a:cs typeface="Biome Light" panose="020B0303030204020804" pitchFamily="34" charset="0"/>
              </a:rPr>
            </a:br>
            <a:r>
              <a:rPr lang="en-US" spc="300" dirty="0">
                <a:cs typeface="Biome Light" panose="020B0303030204020804" pitchFamily="34" charset="0"/>
              </a:rPr>
              <a:t>Just reach out! </a:t>
            </a:r>
          </a:p>
        </p:txBody>
      </p:sp>
      <p:sp>
        <p:nvSpPr>
          <p:cNvPr id="18" name="Content Placeholder 8">
            <a:extLst>
              <a:ext uri="{FF2B5EF4-FFF2-40B4-BE49-F238E27FC236}">
                <a16:creationId xmlns:a16="http://schemas.microsoft.com/office/drawing/2014/main" id="{ED24098D-8713-4018-B548-2C0B006E65B4}"/>
              </a:ext>
            </a:extLst>
          </p:cNvPr>
          <p:cNvSpPr txBox="1">
            <a:spLocks/>
          </p:cNvSpPr>
          <p:nvPr/>
        </p:nvSpPr>
        <p:spPr>
          <a:xfrm>
            <a:off x="6095999" y="5321123"/>
            <a:ext cx="5453270" cy="677542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000" b="1" i="1" dirty="0"/>
              <a:t>If you want to know more about my work (</a:t>
            </a:r>
            <a:r>
              <a:rPr lang="en-US" sz="2000" b="1" i="1" dirty="0" err="1"/>
              <a:t>LoL</a:t>
            </a:r>
            <a:r>
              <a:rPr lang="en-US" sz="2000" b="1" i="1" dirty="0"/>
              <a:t> Genius) or have questions about something you’re building, LMK!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2C9DA4-AC09-4043-AD04-0CC89E5D5F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6316" y="2049377"/>
            <a:ext cx="3705742" cy="914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8917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A87B3-0A27-4EE9-979E-B69581E47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1749" y="391735"/>
            <a:ext cx="5533389" cy="1435947"/>
          </a:xfrm>
        </p:spPr>
        <p:txBody>
          <a:bodyPr/>
          <a:lstStyle/>
          <a:p>
            <a:pPr algn="ctr"/>
            <a:r>
              <a:rPr lang="en-US" sz="3600" b="1" dirty="0"/>
              <a:t>What is the purpose of this course?</a:t>
            </a: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BB76F5AB-0940-46E1-85F9-6A870D7D04C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5556" r="5556"/>
          <a:stretch/>
        </p:blipFill>
        <p:spPr>
          <a:xfrm>
            <a:off x="0" y="0"/>
            <a:ext cx="6096000" cy="6858000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3C89A40-EEAA-43AB-9A3A-B2CFDE450F1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974671" y="2416061"/>
            <a:ext cx="5940467" cy="3461701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dirty="0"/>
              <a:t>Learning to use the Riot API is a bit of a struggle. There's very few resources out there and they're not very structured. 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400" b="1" i="1" dirty="0"/>
          </a:p>
          <a:p>
            <a:pPr marL="0" indent="0" algn="ctr">
              <a:lnSpc>
                <a:spcPct val="100000"/>
              </a:lnSpc>
              <a:buNone/>
            </a:pPr>
            <a:r>
              <a:rPr lang="en-US" sz="2000" b="1" i="1" dirty="0"/>
              <a:t>“The Riot API Bootcamp Course is designed to take you from no knowledge up to building your own app.”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400" b="1" i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9F8048-1E86-48F4-B246-D2F8C54B7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FF6DFB43-C99D-4245-B2B8-DBC56A690B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2971" y="287113"/>
            <a:ext cx="2117907" cy="1645190"/>
          </a:xfrm>
          <a:prstGeom prst="rect">
            <a:avLst/>
          </a:prstGeom>
        </p:spPr>
      </p:pic>
      <p:pic>
        <p:nvPicPr>
          <p:cNvPr id="9" name="Picture 8" descr="A picture containing light&#10;&#10;Description automatically generated">
            <a:extLst>
              <a:ext uri="{FF2B5EF4-FFF2-40B4-BE49-F238E27FC236}">
                <a16:creationId xmlns:a16="http://schemas.microsoft.com/office/drawing/2014/main" id="{6337170E-31FE-46F9-A0AF-0496BBF14C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5574" y="2376308"/>
            <a:ext cx="1172676" cy="1172676"/>
          </a:xfrm>
          <a:prstGeom prst="rect">
            <a:avLst/>
          </a:prstGeom>
        </p:spPr>
      </p:pic>
      <p:pic>
        <p:nvPicPr>
          <p:cNvPr id="11" name="Picture 10" descr="A blue and yellow logo&#10;&#10;Description automatically generated with low confidence">
            <a:extLst>
              <a:ext uri="{FF2B5EF4-FFF2-40B4-BE49-F238E27FC236}">
                <a16:creationId xmlns:a16="http://schemas.microsoft.com/office/drawing/2014/main" id="{65C64F73-866E-40E3-8395-DEBA04A2D3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86803" y="5443073"/>
            <a:ext cx="1172676" cy="1101460"/>
          </a:xfrm>
          <a:prstGeom prst="rect">
            <a:avLst/>
          </a:prstGeom>
        </p:spPr>
      </p:pic>
      <p:pic>
        <p:nvPicPr>
          <p:cNvPr id="15" name="Picture 14" descr="Logo&#10;&#10;Description automatically generated">
            <a:extLst>
              <a:ext uri="{FF2B5EF4-FFF2-40B4-BE49-F238E27FC236}">
                <a16:creationId xmlns:a16="http://schemas.microsoft.com/office/drawing/2014/main" id="{C6003EB8-E348-4FE3-8337-F088A9831A4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4579" t="29182" r="13225" b="27518"/>
          <a:stretch/>
        </p:blipFill>
        <p:spPr>
          <a:xfrm>
            <a:off x="2686803" y="4107652"/>
            <a:ext cx="2339922" cy="789408"/>
          </a:xfrm>
          <a:prstGeom prst="rect">
            <a:avLst/>
          </a:prstGeom>
        </p:spPr>
      </p:pic>
      <p:pic>
        <p:nvPicPr>
          <p:cNvPr id="17" name="Picture 16" descr="Logo&#10;&#10;Description automatically generated">
            <a:extLst>
              <a:ext uri="{FF2B5EF4-FFF2-40B4-BE49-F238E27FC236}">
                <a16:creationId xmlns:a16="http://schemas.microsoft.com/office/drawing/2014/main" id="{CB112F87-9170-44C1-AED7-9C4CE59F754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6324" t="19935" r="16743" b="21683"/>
          <a:stretch/>
        </p:blipFill>
        <p:spPr>
          <a:xfrm>
            <a:off x="803328" y="4050028"/>
            <a:ext cx="1659643" cy="1118587"/>
          </a:xfrm>
          <a:prstGeom prst="rect">
            <a:avLst/>
          </a:prstGeom>
        </p:spPr>
      </p:pic>
      <p:pic>
        <p:nvPicPr>
          <p:cNvPr id="19" name="Picture 18" descr="Logo, company name&#10;&#10;Description automatically generated">
            <a:extLst>
              <a:ext uri="{FF2B5EF4-FFF2-40B4-BE49-F238E27FC236}">
                <a16:creationId xmlns:a16="http://schemas.microsoft.com/office/drawing/2014/main" id="{2A46A081-1096-42DB-B266-50E4DE0E80E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9144" t="41379" r="61361" b="41166"/>
          <a:stretch/>
        </p:blipFill>
        <p:spPr>
          <a:xfrm>
            <a:off x="1094155" y="5438717"/>
            <a:ext cx="1077988" cy="1115159"/>
          </a:xfrm>
          <a:prstGeom prst="rect">
            <a:avLst/>
          </a:prstGeom>
        </p:spPr>
      </p:pic>
      <p:pic>
        <p:nvPicPr>
          <p:cNvPr id="23" name="Picture 22" descr="Logo&#10;&#10;Description automatically generated">
            <a:extLst>
              <a:ext uri="{FF2B5EF4-FFF2-40B4-BE49-F238E27FC236}">
                <a16:creationId xmlns:a16="http://schemas.microsoft.com/office/drawing/2014/main" id="{DCF38030-EB8D-4507-8B55-20D6E32C58A8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>
                        <a14:foregroundMark x1="48300" y1="52450" x2="51333" y2="48150"/>
                        <a14:foregroundMark x1="35633" y1="37000" x2="37867" y2="31350"/>
                        <a14:foregroundMark x1="57267" y1="27850" x2="63500" y2="28200"/>
                        <a14:foregroundMark x1="65133" y1="59050" x2="62033" y2="69900"/>
                        <a14:foregroundMark x1="38300" y1="68850" x2="37933" y2="68850"/>
                        <a14:backgroundMark x1="42700" y1="38950" x2="42700" y2="38950"/>
                      </a14:backgroundRemoval>
                    </a14:imgEffect>
                  </a14:imgLayer>
                </a14:imgProps>
              </a:ext>
            </a:extLst>
          </a:blip>
          <a:srcRect l="32510" t="24466" r="31357" b="24634"/>
          <a:stretch/>
        </p:blipFill>
        <p:spPr>
          <a:xfrm>
            <a:off x="3434330" y="2328677"/>
            <a:ext cx="1312893" cy="1232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8436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6469DDE1-DB1D-4EBB-BF47-74001C91EA3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218587" y="1588408"/>
            <a:ext cx="3428999" cy="2636107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103950CF-5BF2-4FB0-A36C-48C194F39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589283"/>
            <a:ext cx="5897218" cy="884238"/>
          </a:xfrm>
        </p:spPr>
        <p:txBody>
          <a:bodyPr/>
          <a:lstStyle/>
          <a:p>
            <a:r>
              <a:rPr lang="en-US" dirty="0"/>
              <a:t>Who am i?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55FA470-23EB-4512-8FFB-28DDAB08B00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95999" y="1359591"/>
            <a:ext cx="4681492" cy="464871"/>
          </a:xfrm>
        </p:spPr>
        <p:txBody>
          <a:bodyPr/>
          <a:lstStyle/>
          <a:p>
            <a:r>
              <a:rPr lang="en-US" dirty="0"/>
              <a:t>Karl, Rocket Scientist &amp; Data Analyst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56319DF-036A-473B-95D3-C5F6FF849F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9" y="2019301"/>
            <a:ext cx="5453270" cy="4116066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dirty="0"/>
              <a:t>Past work and collaborations: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dirty="0"/>
              <a:t>Cloud 9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dirty="0"/>
              <a:t>NASA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dirty="0"/>
              <a:t>Wells Fargo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dirty="0"/>
              <a:t>Mozilla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dirty="0"/>
              <a:t>Lockheed Martin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dirty="0"/>
              <a:t>Air Force Research Lab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dirty="0"/>
              <a:t>Siemens, GSK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endParaRPr lang="en-US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Experience in everything from AI/ML to jet engine design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/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b="1" i="1" dirty="0"/>
              <a:t>“Solve difficult problems with novel methods, by any means necessary”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BADA18-8F0E-4249-A144-6CB8259BA6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3</a:t>
            </a:fld>
            <a:endParaRPr lang="en-US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68EA1E3-151A-4D52-B14A-7488C3C90935}"/>
              </a:ext>
            </a:extLst>
          </p:cNvPr>
          <p:cNvGrpSpPr/>
          <p:nvPr/>
        </p:nvGrpSpPr>
        <p:grpSpPr>
          <a:xfrm>
            <a:off x="3111232" y="4267268"/>
            <a:ext cx="2025818" cy="397435"/>
            <a:chOff x="3070272" y="4528463"/>
            <a:chExt cx="2025818" cy="397435"/>
          </a:xfrm>
        </p:grpSpPr>
        <p:pic>
          <p:nvPicPr>
            <p:cNvPr id="24" name="Picture 23" descr="Icon&#10;&#10;Description automatically generated">
              <a:extLst>
                <a:ext uri="{FF2B5EF4-FFF2-40B4-BE49-F238E27FC236}">
                  <a16:creationId xmlns:a16="http://schemas.microsoft.com/office/drawing/2014/main" id="{F7B34DCD-CD9B-45D7-9B25-DBE17831FF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70272" y="4528463"/>
              <a:ext cx="397435" cy="397435"/>
            </a:xfrm>
            <a:prstGeom prst="rect">
              <a:avLst/>
            </a:prstGeom>
          </p:spPr>
        </p:pic>
        <p:sp>
          <p:nvSpPr>
            <p:cNvPr id="27" name="Content Placeholder 8">
              <a:extLst>
                <a:ext uri="{FF2B5EF4-FFF2-40B4-BE49-F238E27FC236}">
                  <a16:creationId xmlns:a16="http://schemas.microsoft.com/office/drawing/2014/main" id="{FAA99AAE-6DE2-4BB8-8F33-93F0BECF0B71}"/>
                </a:ext>
              </a:extLst>
            </p:cNvPr>
            <p:cNvSpPr txBox="1">
              <a:spLocks/>
            </p:cNvSpPr>
            <p:nvPr/>
          </p:nvSpPr>
          <p:spPr>
            <a:xfrm>
              <a:off x="3423785" y="4565341"/>
              <a:ext cx="1672305" cy="324502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15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buFont typeface="Arial" panose="020B0604020202020204" pitchFamily="34" charset="0"/>
                <a:buNone/>
              </a:pPr>
              <a:r>
                <a:rPr lang="en-US" sz="1400" dirty="0">
                  <a:cs typeface="Biome Light" panose="020B0303030204020804" pitchFamily="34" charset="0"/>
                </a:rPr>
                <a:t>@LoL-Genius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5F026EF2-9050-435B-9734-0FC5711BEEE6}"/>
              </a:ext>
            </a:extLst>
          </p:cNvPr>
          <p:cNvGrpSpPr/>
          <p:nvPr/>
        </p:nvGrpSpPr>
        <p:grpSpPr>
          <a:xfrm>
            <a:off x="1187346" y="4692600"/>
            <a:ext cx="3288693" cy="397435"/>
            <a:chOff x="1573765" y="3114640"/>
            <a:chExt cx="3288693" cy="397435"/>
          </a:xfrm>
        </p:grpSpPr>
        <p:pic>
          <p:nvPicPr>
            <p:cNvPr id="34" name="Graphic 33" descr="Envelope outline">
              <a:extLst>
                <a:ext uri="{FF2B5EF4-FFF2-40B4-BE49-F238E27FC236}">
                  <a16:creationId xmlns:a16="http://schemas.microsoft.com/office/drawing/2014/main" id="{99C56B6C-7663-46E4-8CC0-414CC00B3F1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573765" y="3114640"/>
              <a:ext cx="397435" cy="397435"/>
            </a:xfrm>
            <a:prstGeom prst="rect">
              <a:avLst/>
            </a:prstGeom>
          </p:spPr>
        </p:pic>
        <p:sp>
          <p:nvSpPr>
            <p:cNvPr id="35" name="Content Placeholder 8">
              <a:extLst>
                <a:ext uri="{FF2B5EF4-FFF2-40B4-BE49-F238E27FC236}">
                  <a16:creationId xmlns:a16="http://schemas.microsoft.com/office/drawing/2014/main" id="{45943775-0AB4-4C3D-8A0B-8D0480BD33ED}"/>
                </a:ext>
              </a:extLst>
            </p:cNvPr>
            <p:cNvSpPr txBox="1">
              <a:spLocks/>
            </p:cNvSpPr>
            <p:nvPr/>
          </p:nvSpPr>
          <p:spPr>
            <a:xfrm>
              <a:off x="1900177" y="3151107"/>
              <a:ext cx="2962281" cy="32450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15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buFont typeface="Arial" panose="020B0604020202020204" pitchFamily="34" charset="0"/>
                <a:buNone/>
              </a:pPr>
              <a:r>
                <a:rPr lang="en-US" sz="1400" dirty="0">
                  <a:cs typeface="Biome Light" panose="020B0303030204020804" pitchFamily="34" charset="0"/>
                </a:rPr>
                <a:t>417devops@gmail.com</a:t>
              </a:r>
              <a:endParaRPr lang="en-US" sz="1400" dirty="0"/>
            </a:p>
          </p:txBody>
        </p:sp>
      </p:grpSp>
      <p:pic>
        <p:nvPicPr>
          <p:cNvPr id="14" name="Picture 13" descr="Logo, company name&#10;&#10;Description automatically generated">
            <a:extLst>
              <a:ext uri="{FF2B5EF4-FFF2-40B4-BE49-F238E27FC236}">
                <a16:creationId xmlns:a16="http://schemas.microsoft.com/office/drawing/2014/main" id="{0454E4EF-8131-4933-B482-9ABCA845B41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363" t="10037" r="71292" b="12481"/>
          <a:stretch/>
        </p:blipFill>
        <p:spPr>
          <a:xfrm>
            <a:off x="1187347" y="4267680"/>
            <a:ext cx="397435" cy="397435"/>
          </a:xfrm>
          <a:prstGeom prst="rect">
            <a:avLst/>
          </a:prstGeom>
        </p:spPr>
      </p:pic>
      <p:sp>
        <p:nvSpPr>
          <p:cNvPr id="15" name="Content Placeholder 8">
            <a:extLst>
              <a:ext uri="{FF2B5EF4-FFF2-40B4-BE49-F238E27FC236}">
                <a16:creationId xmlns:a16="http://schemas.microsoft.com/office/drawing/2014/main" id="{656607C3-1878-4AF9-B577-0753142C32CC}"/>
              </a:ext>
            </a:extLst>
          </p:cNvPr>
          <p:cNvSpPr txBox="1">
            <a:spLocks/>
          </p:cNvSpPr>
          <p:nvPr/>
        </p:nvSpPr>
        <p:spPr>
          <a:xfrm>
            <a:off x="1531514" y="4304146"/>
            <a:ext cx="1471275" cy="3245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1400" dirty="0">
                <a:cs typeface="Biome Light" panose="020B0303030204020804" pitchFamily="34" charset="0"/>
              </a:rPr>
              <a:t>RebirthNA#2359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5600479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3">
            <a:extLst>
              <a:ext uri="{FF2B5EF4-FFF2-40B4-BE49-F238E27FC236}">
                <a16:creationId xmlns:a16="http://schemas.microsoft.com/office/drawing/2014/main" id="{FAAB2787-6A77-4A87-993D-DDAF924185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07" y="137828"/>
            <a:ext cx="11002962" cy="823913"/>
          </a:xfrm>
        </p:spPr>
        <p:txBody>
          <a:bodyPr>
            <a:normAutofit/>
          </a:bodyPr>
          <a:lstStyle/>
          <a:p>
            <a:r>
              <a:rPr lang="en-US" dirty="0"/>
              <a:t>Bootcamp syllabus</a:t>
            </a:r>
            <a:endParaRPr lang="en-US" sz="48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C2F439-9B68-4159-977F-8EC563FB155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4</a:t>
            </a:fld>
            <a:endParaRPr lang="en-US" dirty="0"/>
          </a:p>
        </p:txBody>
      </p:sp>
      <p:sp>
        <p:nvSpPr>
          <p:cNvPr id="30" name="Content Placeholder 8">
            <a:extLst>
              <a:ext uri="{FF2B5EF4-FFF2-40B4-BE49-F238E27FC236}">
                <a16:creationId xmlns:a16="http://schemas.microsoft.com/office/drawing/2014/main" id="{5C12B582-4121-4C67-B97E-57C2483E5DF1}"/>
              </a:ext>
            </a:extLst>
          </p:cNvPr>
          <p:cNvSpPr txBox="1">
            <a:spLocks/>
          </p:cNvSpPr>
          <p:nvPr/>
        </p:nvSpPr>
        <p:spPr>
          <a:xfrm>
            <a:off x="377632" y="1085291"/>
            <a:ext cx="6688994" cy="5450165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800" b="1" dirty="0"/>
              <a:t>Basics (Python, GitHub, Notepad++)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Resources to get started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Setting up an environment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Downloading GitHub repos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JSON explanation &amp; Notepad++ example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i="1" dirty="0"/>
              <a:t>Project: read csv file, convert to data frame, create graphs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800" b="1" dirty="0"/>
              <a:t>Riot API introduction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What is an API?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Getting access &amp; Registering your App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What end points are there/what data is available?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Explanation of </a:t>
            </a:r>
            <a:r>
              <a:rPr lang="en-US" dirty="0" err="1"/>
              <a:t>puuid</a:t>
            </a:r>
            <a:r>
              <a:rPr lang="en-US" dirty="0"/>
              <a:t>/account name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i="1" dirty="0"/>
              <a:t>Project: make an API call on the website &amp; download the data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800" b="1" dirty="0"/>
              <a:t>Automating API interactions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Introduction to libraries (Cassiopeia, Riot Watcher)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Getting help (documentation, Discord)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i="1" dirty="0"/>
              <a:t>Project: automate an API call using a library 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800" b="1" dirty="0"/>
              <a:t>Single Endpoint Data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Use case explanation (e.g., in-depth match analysis, leaderboards)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Code example- getting challenger leaderboard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i="1" dirty="0"/>
              <a:t>Project: request last 25 games for an account and determine the most common champion(s)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800" b="1" dirty="0"/>
              <a:t>Large Scale Data Collection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Use case explanation (e.g., match history of top 50 players)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Setting up a process pipeline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Comparing 1 file approach vs. functions across files approach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i="1" dirty="0"/>
              <a:t>Project: determine number of roles (TOP, MID, </a:t>
            </a:r>
            <a:r>
              <a:rPr lang="en-US" i="1" dirty="0" err="1"/>
              <a:t>etc</a:t>
            </a:r>
            <a:r>
              <a:rPr lang="en-US" i="1" dirty="0"/>
              <a:t>) on the challenger ladder using the last 5 games</a:t>
            </a:r>
            <a:endParaRPr lang="en-US" sz="1600" b="1" i="1" dirty="0"/>
          </a:p>
        </p:txBody>
      </p:sp>
      <p:sp>
        <p:nvSpPr>
          <p:cNvPr id="39" name="Arrow: Right 38">
            <a:extLst>
              <a:ext uri="{FF2B5EF4-FFF2-40B4-BE49-F238E27FC236}">
                <a16:creationId xmlns:a16="http://schemas.microsoft.com/office/drawing/2014/main" id="{B6DF69EF-9180-4968-B3E2-7932CBF1CEBA}"/>
              </a:ext>
            </a:extLst>
          </p:cNvPr>
          <p:cNvSpPr/>
          <p:nvPr/>
        </p:nvSpPr>
        <p:spPr>
          <a:xfrm rot="5400000">
            <a:off x="7354363" y="3439273"/>
            <a:ext cx="3286125" cy="1419225"/>
          </a:xfrm>
          <a:prstGeom prst="rightArrow">
            <a:avLst/>
          </a:prstGeom>
          <a:gradFill flip="none" rotWithShape="1">
            <a:gsLst>
              <a:gs pos="0">
                <a:srgbClr val="00B050">
                  <a:tint val="66000"/>
                  <a:satMod val="160000"/>
                </a:srgbClr>
              </a:gs>
              <a:gs pos="50000">
                <a:srgbClr val="00B050">
                  <a:tint val="44500"/>
                  <a:satMod val="160000"/>
                </a:srgbClr>
              </a:gs>
              <a:gs pos="100000">
                <a:srgbClr val="00B050">
                  <a:tint val="23500"/>
                  <a:satMod val="160000"/>
                </a:srgbClr>
              </a:gs>
            </a:gsLst>
            <a:lin ang="108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0CF4C852-711F-4515-890D-F1A7EB6316FC}"/>
              </a:ext>
            </a:extLst>
          </p:cNvPr>
          <p:cNvSpPr txBox="1">
            <a:spLocks/>
          </p:cNvSpPr>
          <p:nvPr/>
        </p:nvSpPr>
        <p:spPr>
          <a:xfrm>
            <a:off x="6897768" y="1586713"/>
            <a:ext cx="4199317" cy="91911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spc="300" dirty="0"/>
              <a:t>5 Modules </a:t>
            </a:r>
            <a:r>
              <a:rPr lang="en-US" spc="300" dirty="0"/>
              <a:t>covering core topics</a:t>
            </a:r>
            <a:br>
              <a:rPr lang="en-US" spc="300" dirty="0"/>
            </a:br>
            <a:r>
              <a:rPr lang="en-US" b="1" spc="300" dirty="0"/>
              <a:t>Project</a:t>
            </a:r>
            <a:r>
              <a:rPr lang="en-US" spc="300" dirty="0"/>
              <a:t> at the end of each </a:t>
            </a:r>
          </a:p>
        </p:txBody>
      </p:sp>
    </p:spTree>
    <p:extLst>
      <p:ext uri="{BB962C8B-B14F-4D97-AF65-F5344CB8AC3E}">
        <p14:creationId xmlns:p14="http://schemas.microsoft.com/office/powerpoint/2010/main" val="27790956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">
            <a:extLst>
              <a:ext uri="{FF2B5EF4-FFF2-40B4-BE49-F238E27FC236}">
                <a16:creationId xmlns:a16="http://schemas.microsoft.com/office/drawing/2014/main" id="{9AB29DBC-55D3-49D9-BB44-4936739C4B5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alphaModFix amt="5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/>
        </p:blipFill>
        <p:spPr/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79DC1498-E692-42BA-B69F-6D37E6CFA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Module 1: Basics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D865526-EC39-4780-A2A8-274A80A5C1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sz="1800" b="1" i="1" dirty="0"/>
              <a:t>Riot API BOOTCAMP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7E7F1D-9491-4CBC-8244-F84EA72255A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Slide Deck</a:t>
            </a:r>
          </a:p>
        </p:txBody>
      </p:sp>
    </p:spTree>
    <p:extLst>
      <p:ext uri="{BB962C8B-B14F-4D97-AF65-F5344CB8AC3E}">
        <p14:creationId xmlns:p14="http://schemas.microsoft.com/office/powerpoint/2010/main" val="37028100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165279"/>
            <a:ext cx="5251450" cy="1661297"/>
          </a:xfrm>
        </p:spPr>
        <p:txBody>
          <a:bodyPr>
            <a:normAutofit fontScale="90000"/>
          </a:bodyPr>
          <a:lstStyle/>
          <a:p>
            <a:r>
              <a:rPr lang="en-US" dirty="0"/>
              <a:t>Module 1: Basics</a:t>
            </a: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A596BF19-CC58-4709-B5D6-3FC378FDC7B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0420" r="20420"/>
          <a:stretch/>
        </p:blipFill>
        <p:spPr>
          <a:xfrm>
            <a:off x="0" y="0"/>
            <a:ext cx="6096000" cy="6867922"/>
          </a:xfr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156CAF1-214F-4566-9B0D-DACA1063E8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93801" y="5526044"/>
            <a:ext cx="2834640" cy="365125"/>
          </a:xfrm>
        </p:spPr>
        <p:txBody>
          <a:bodyPr/>
          <a:lstStyle/>
          <a:p>
            <a:r>
              <a:rPr lang="en-US" dirty="0"/>
              <a:t>Let’s Dive In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6A5C12-E784-444E-B868-DE2AE8574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AF1544E0-EC3C-4241-95E5-FD6AD26BDF57}"/>
              </a:ext>
            </a:extLst>
          </p:cNvPr>
          <p:cNvSpPr txBox="1">
            <a:spLocks/>
          </p:cNvSpPr>
          <p:nvPr/>
        </p:nvSpPr>
        <p:spPr>
          <a:xfrm>
            <a:off x="6193801" y="3151198"/>
            <a:ext cx="4398645" cy="205022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800" b="1" dirty="0"/>
              <a:t>Basics (Python, GitHub, Notepad++)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Resources to get started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Setting up an environment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Downloading GitHub repos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JSON explanation &amp; Notepad++ example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i="1" dirty="0"/>
              <a:t>Project: read csv file, convert to data frame, create graphs</a:t>
            </a:r>
          </a:p>
        </p:txBody>
      </p:sp>
    </p:spTree>
    <p:extLst>
      <p:ext uri="{BB962C8B-B14F-4D97-AF65-F5344CB8AC3E}">
        <p14:creationId xmlns:p14="http://schemas.microsoft.com/office/powerpoint/2010/main" val="8478969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2">
            <a:extLst>
              <a:ext uri="{FF2B5EF4-FFF2-40B4-BE49-F238E27FC236}">
                <a16:creationId xmlns:a16="http://schemas.microsoft.com/office/drawing/2014/main" id="{93863800-85E5-44A7-96E9-521CE8826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1"/>
            <a:ext cx="11002962" cy="1374244"/>
          </a:xfrm>
        </p:spPr>
        <p:txBody>
          <a:bodyPr anchor="ctr">
            <a:normAutofit/>
          </a:bodyPr>
          <a:lstStyle/>
          <a:p>
            <a:pPr algn="ctr"/>
            <a:r>
              <a:rPr lang="en-US" sz="4800" spc="300" dirty="0"/>
              <a:t>Resources to get started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409A73-2FDB-4725-9558-77B4ACF929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3704" y="1375966"/>
            <a:ext cx="5157787" cy="494506"/>
          </a:xfrm>
        </p:spPr>
        <p:txBody>
          <a:bodyPr>
            <a:normAutofit fontScale="92500" lnSpcReduction="20000"/>
          </a:bodyPr>
          <a:lstStyle/>
          <a:p>
            <a:r>
              <a:rPr lang="en-US" b="1" spc="300" dirty="0">
                <a:solidFill>
                  <a:schemeClr val="tx1"/>
                </a:solidFill>
              </a:rPr>
              <a:t>Python </a:t>
            </a:r>
            <a:r>
              <a:rPr lang="en-US" b="1" spc="300" dirty="0"/>
              <a:t>(Programming Language)</a:t>
            </a:r>
            <a:endParaRPr lang="en-US" b="1" spc="300" dirty="0">
              <a:solidFill>
                <a:schemeClr val="tx1"/>
              </a:solidFill>
            </a:endParaRP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8E69FE38-B9E0-4441-8A00-92DDB88DF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7</a:t>
            </a:fld>
            <a:endParaRPr lang="en-US" dirty="0"/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860122EB-A383-47DA-A1DE-4A3EA1706C4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15912" y="1937353"/>
            <a:ext cx="4821485" cy="442995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400" b="1" dirty="0"/>
              <a:t>Anaconda Navigator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200" dirty="0"/>
              <a:t>Python IDE + package manager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200" dirty="0"/>
              <a:t>Download at: </a:t>
            </a:r>
            <a:r>
              <a:rPr lang="en-US" sz="1200" dirty="0">
                <a:solidFill>
                  <a:schemeClr val="accent5">
                    <a:lumMod val="75000"/>
                    <a:lumOff val="2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https://www.anaconda.com/products/individual</a:t>
            </a:r>
            <a:endParaRPr lang="en-US" sz="1200" dirty="0">
              <a:solidFill>
                <a:schemeClr val="accent5">
                  <a:lumMod val="75000"/>
                  <a:lumOff val="25000"/>
                </a:schemeClr>
              </a:solidFill>
            </a:endParaRP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200" dirty="0"/>
              <a:t>Guide: </a:t>
            </a:r>
            <a:r>
              <a:rPr lang="en-US" sz="1200" dirty="0">
                <a:solidFill>
                  <a:schemeClr val="accent5">
                    <a:lumMod val="75000"/>
                    <a:lumOff val="2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https://docs.anaconda.com/anaconda/navigator/index.html</a:t>
            </a:r>
            <a:endParaRPr lang="en-US" sz="1200" dirty="0">
              <a:solidFill>
                <a:schemeClr val="accent5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400" b="1" dirty="0"/>
              <a:t>GitHub 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200" dirty="0"/>
              <a:t>Version control and collaborative coding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200" dirty="0"/>
              <a:t>Web version at </a:t>
            </a:r>
            <a:r>
              <a:rPr lang="en-US" sz="1200" dirty="0">
                <a:solidFill>
                  <a:schemeClr val="accent5">
                    <a:lumMod val="75000"/>
                    <a:lumOff val="25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</a:t>
            </a:r>
            <a:endParaRPr lang="en-US" sz="1200" dirty="0">
              <a:solidFill>
                <a:schemeClr val="accent5">
                  <a:lumMod val="75000"/>
                  <a:lumOff val="25000"/>
                </a:schemeClr>
              </a:solidFill>
            </a:endParaRP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200" dirty="0"/>
              <a:t>Download the desktop app: </a:t>
            </a:r>
            <a:r>
              <a:rPr lang="en-US" sz="1200" dirty="0">
                <a:solidFill>
                  <a:schemeClr val="accent5">
                    <a:lumMod val="75000"/>
                    <a:lumOff val="25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https://desktop.github.com/</a:t>
            </a:r>
            <a:endParaRPr lang="en-US" sz="1200" dirty="0"/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200" dirty="0"/>
              <a:t>Guide to getting started: </a:t>
            </a:r>
            <a:r>
              <a:rPr lang="en-US" sz="1200" dirty="0">
                <a:solidFill>
                  <a:schemeClr val="accent5">
                    <a:lumMod val="75000"/>
                    <a:lumOff val="25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https://www.freecodecamp.org/news/the-beginners-guide-to-git-github/</a:t>
            </a:r>
            <a:endParaRPr lang="en-US" sz="1200" dirty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400" b="1" dirty="0"/>
              <a:t>Notepad++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200" dirty="0"/>
              <a:t>Text editor, useful for reading data files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200" dirty="0"/>
              <a:t>Download at: </a:t>
            </a:r>
            <a:r>
              <a:rPr lang="en-US" sz="1200" dirty="0">
                <a:solidFill>
                  <a:schemeClr val="accent5">
                    <a:lumMod val="75000"/>
                    <a:lumOff val="25000"/>
                  </a:schemeClr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https://notepad-plus-plus.org/</a:t>
            </a:r>
            <a:endParaRPr lang="en-US" sz="1200" dirty="0">
              <a:solidFill>
                <a:schemeClr val="accent5">
                  <a:lumMod val="75000"/>
                  <a:lumOff val="25000"/>
                </a:schemeClr>
              </a:solidFill>
            </a:endParaRP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200" dirty="0"/>
              <a:t>Very useful plug-in, “JS Tool”</a:t>
            </a:r>
            <a:br>
              <a:rPr lang="en-US" sz="1200" dirty="0"/>
            </a:br>
            <a:r>
              <a:rPr lang="en-US" sz="1200" dirty="0">
                <a:solidFill>
                  <a:schemeClr val="accent5">
                    <a:lumMod val="75000"/>
                    <a:lumOff val="25000"/>
                  </a:schemeClr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https://www.sunjw.us/jstool/npp/</a:t>
            </a:r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EA0DDB0C-8226-4D2B-B945-8678F28AEF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43704" y="2042750"/>
            <a:ext cx="5157787" cy="321375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400" b="1" dirty="0"/>
              <a:t>Python is a programming language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200" dirty="0"/>
              <a:t>A way of translating language into computer code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200" dirty="0"/>
              <a:t>Free, distributed by the Python Foundation: </a:t>
            </a:r>
            <a:r>
              <a:rPr lang="en-US" sz="1200" dirty="0">
                <a:solidFill>
                  <a:schemeClr val="accent5">
                    <a:lumMod val="75000"/>
                    <a:lumOff val="25000"/>
                  </a:schemeClr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https://www.python.org/about/gettingstarted/</a:t>
            </a:r>
            <a:endParaRPr lang="en-US" sz="1200" dirty="0">
              <a:solidFill>
                <a:schemeClr val="accent5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400" b="1" dirty="0"/>
              <a:t>This is not a Python course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200" dirty="0"/>
              <a:t>I expect you know basic programming concepts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Example: </a:t>
            </a:r>
            <a:r>
              <a:rPr lang="en-US" sz="1200" dirty="0"/>
              <a:t>I will explain what a for loop does, but not the syntax behind it</a:t>
            </a:r>
            <a:endParaRPr lang="en-US" sz="1200" dirty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chemeClr val="tx1"/>
                </a:solidFill>
              </a:rPr>
              <a:t>There are plent</a:t>
            </a:r>
            <a:r>
              <a:rPr lang="en-US" sz="1400" b="1" dirty="0"/>
              <a:t>y of Python guides out there!</a:t>
            </a:r>
            <a:endParaRPr lang="en-US" sz="1400" b="1" dirty="0">
              <a:solidFill>
                <a:schemeClr val="tx1"/>
              </a:solidFill>
            </a:endParaRP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200" dirty="0"/>
              <a:t>Better explainers than I can make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200" dirty="0"/>
              <a:t>Python Foundation even has a getting started guide:</a:t>
            </a:r>
            <a:br>
              <a:rPr lang="en-US" sz="1200" dirty="0"/>
            </a:br>
            <a:r>
              <a:rPr lang="en-US" sz="1200" dirty="0">
                <a:solidFill>
                  <a:schemeClr val="accent5">
                    <a:lumMod val="75000"/>
                    <a:lumOff val="25000"/>
                  </a:schemeClr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https://wiki.python.org/moin/BeginnersGuide</a:t>
            </a:r>
            <a:endParaRPr lang="en-US" sz="1200" dirty="0">
              <a:solidFill>
                <a:schemeClr val="accent5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900E1E14-512F-49FC-9C2D-855E646396C5}"/>
              </a:ext>
            </a:extLst>
          </p:cNvPr>
          <p:cNvSpPr txBox="1">
            <a:spLocks/>
          </p:cNvSpPr>
          <p:nvPr/>
        </p:nvSpPr>
        <p:spPr>
          <a:xfrm>
            <a:off x="6590511" y="1375966"/>
            <a:ext cx="5157787" cy="49450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spc="300" dirty="0"/>
              <a:t>Applications</a:t>
            </a:r>
          </a:p>
        </p:txBody>
      </p:sp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8683675B-BDE1-4189-B4C6-BDDCDCCBDE94}"/>
              </a:ext>
            </a:extLst>
          </p:cNvPr>
          <p:cNvSpPr txBox="1">
            <a:spLocks/>
          </p:cNvSpPr>
          <p:nvPr/>
        </p:nvSpPr>
        <p:spPr>
          <a:xfrm>
            <a:off x="754603" y="5541784"/>
            <a:ext cx="5636896" cy="110908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US" sz="1800" b="1" dirty="0"/>
              <a:t>These are not the only programs out there- only what I use!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en-US" dirty="0"/>
              <a:t>Just about everything is free &amp; open source, so there is a lot of help on the internet (check Stack Overflow!)</a:t>
            </a:r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BB15605D-77C7-4A2F-831C-844F326CC25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35823" y="2155752"/>
            <a:ext cx="997549" cy="1109081"/>
          </a:xfrm>
          <a:prstGeom prst="rect">
            <a:avLst/>
          </a:prstGeom>
        </p:spPr>
      </p:pic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1A7498E6-A84E-49A9-B9FF-EDDB568E0C21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30409" t="-3024" r="32367" b="34255"/>
          <a:stretch/>
        </p:blipFill>
        <p:spPr>
          <a:xfrm>
            <a:off x="10176579" y="1796206"/>
            <a:ext cx="778466" cy="719092"/>
          </a:xfrm>
          <a:prstGeom prst="rect">
            <a:avLst/>
          </a:prstGeom>
        </p:spPr>
      </p:pic>
      <p:pic>
        <p:nvPicPr>
          <p:cNvPr id="10" name="Picture 9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C6DF7367-49E5-42AC-958C-BE399F21B52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244599" y="5128427"/>
            <a:ext cx="967897" cy="967897"/>
          </a:xfrm>
          <a:prstGeom prst="rect">
            <a:avLst/>
          </a:prstGeom>
        </p:spPr>
      </p:pic>
      <p:pic>
        <p:nvPicPr>
          <p:cNvPr id="18" name="Picture 17" descr="Icon&#10;&#10;Description automatically generated">
            <a:extLst>
              <a:ext uri="{FF2B5EF4-FFF2-40B4-BE49-F238E27FC236}">
                <a16:creationId xmlns:a16="http://schemas.microsoft.com/office/drawing/2014/main" id="{F80A5B72-9F4B-49DD-8F97-4599EAD1BA61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b="33025"/>
          <a:stretch/>
        </p:blipFill>
        <p:spPr>
          <a:xfrm>
            <a:off x="10013300" y="3315432"/>
            <a:ext cx="1105023" cy="668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2656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2">
            <a:extLst>
              <a:ext uri="{FF2B5EF4-FFF2-40B4-BE49-F238E27FC236}">
                <a16:creationId xmlns:a16="http://schemas.microsoft.com/office/drawing/2014/main" id="{93863800-85E5-44A7-96E9-521CE8826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428" y="627564"/>
            <a:ext cx="8952452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4800" kern="1200" spc="3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Anaconda Navigator Video</a:t>
            </a:r>
          </a:p>
        </p:txBody>
      </p:sp>
      <p:sp>
        <p:nvSpPr>
          <p:cNvPr id="17" name="Content Placeholder 4">
            <a:extLst>
              <a:ext uri="{FF2B5EF4-FFF2-40B4-BE49-F238E27FC236}">
                <a16:creationId xmlns:a16="http://schemas.microsoft.com/office/drawing/2014/main" id="{E9551BB8-4060-4A0C-8AA0-7B65E771FBDA}"/>
              </a:ext>
            </a:extLst>
          </p:cNvPr>
          <p:cNvSpPr txBox="1">
            <a:spLocks/>
          </p:cNvSpPr>
          <p:nvPr/>
        </p:nvSpPr>
        <p:spPr>
          <a:xfrm>
            <a:off x="1136429" y="2278173"/>
            <a:ext cx="6467867" cy="34506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90000"/>
              </a:lnSpc>
              <a:buNone/>
            </a:pPr>
            <a:r>
              <a:rPr lang="en-US" sz="2400" b="1" dirty="0"/>
              <a:t>Walkthrough of features</a:t>
            </a:r>
          </a:p>
          <a:p>
            <a:pPr marL="0">
              <a:lnSpc>
                <a:spcPct val="90000"/>
              </a:lnSpc>
            </a:pPr>
            <a:r>
              <a:rPr lang="en-US" sz="2400" dirty="0"/>
              <a:t>Spyder</a:t>
            </a:r>
          </a:p>
          <a:p>
            <a:pPr marL="0">
              <a:lnSpc>
                <a:spcPct val="90000"/>
              </a:lnSpc>
            </a:pPr>
            <a:r>
              <a:rPr lang="en-US" sz="2400" dirty="0"/>
              <a:t>Making an environment</a:t>
            </a:r>
          </a:p>
          <a:p>
            <a:pPr marL="0">
              <a:lnSpc>
                <a:spcPct val="90000"/>
              </a:lnSpc>
            </a:pPr>
            <a:r>
              <a:rPr lang="en-US" sz="2400" dirty="0"/>
              <a:t>Package Manager</a:t>
            </a:r>
          </a:p>
          <a:p>
            <a:pPr marL="0">
              <a:lnSpc>
                <a:spcPct val="90000"/>
              </a:lnSpc>
            </a:pPr>
            <a:r>
              <a:rPr lang="en-US" sz="2400" dirty="0"/>
              <a:t>Anaconda prompt  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88880" y="0"/>
            <a:ext cx="2103120" cy="6858000"/>
          </a:xfrm>
          <a:prstGeom prst="rect">
            <a:avLst/>
          </a:prstGeom>
          <a:solidFill>
            <a:srgbClr val="346A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5400" y="2358913"/>
            <a:ext cx="2140172" cy="2140172"/>
          </a:xfrm>
          <a:prstGeom prst="ellipse">
            <a:avLst/>
          </a:prstGeom>
          <a:solidFill>
            <a:srgbClr val="FFFFFF"/>
          </a:solidFill>
          <a:ln w="22225">
            <a:solidFill>
              <a:srgbClr val="00B7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 descr="Icon&#10;&#10;Description automatically generated">
            <a:extLst>
              <a:ext uri="{FF2B5EF4-FFF2-40B4-BE49-F238E27FC236}">
                <a16:creationId xmlns:a16="http://schemas.microsoft.com/office/drawing/2014/main" id="{CEC66E93-9DB4-462D-8558-2F7285C222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409" t="-3024" r="32367" b="34255"/>
          <a:stretch/>
        </p:blipFill>
        <p:spPr>
          <a:xfrm>
            <a:off x="9366792" y="2857501"/>
            <a:ext cx="1237388" cy="1142998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8E69FE38-B9E0-4441-8A00-92DDB88DF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41428" y="6356350"/>
            <a:ext cx="101237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C2E478F-E849-4A8C-AF1F-CBCC78A7CBFA}" type="slidenum">
              <a:rPr lang="en-US" smtClean="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8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95192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2">
            <a:extLst>
              <a:ext uri="{FF2B5EF4-FFF2-40B4-BE49-F238E27FC236}">
                <a16:creationId xmlns:a16="http://schemas.microsoft.com/office/drawing/2014/main" id="{93863800-85E5-44A7-96E9-521CE8826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428" y="627564"/>
            <a:ext cx="7474172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4800" kern="1200" spc="3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GitHub Desktop Video</a:t>
            </a:r>
          </a:p>
        </p:txBody>
      </p:sp>
      <p:sp>
        <p:nvSpPr>
          <p:cNvPr id="17" name="Content Placeholder 4">
            <a:extLst>
              <a:ext uri="{FF2B5EF4-FFF2-40B4-BE49-F238E27FC236}">
                <a16:creationId xmlns:a16="http://schemas.microsoft.com/office/drawing/2014/main" id="{E9551BB8-4060-4A0C-8AA0-7B65E771FBDA}"/>
              </a:ext>
            </a:extLst>
          </p:cNvPr>
          <p:cNvSpPr txBox="1">
            <a:spLocks/>
          </p:cNvSpPr>
          <p:nvPr/>
        </p:nvSpPr>
        <p:spPr>
          <a:xfrm>
            <a:off x="1136429" y="2278173"/>
            <a:ext cx="6467867" cy="34506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90000"/>
              </a:lnSpc>
              <a:buNone/>
            </a:pPr>
            <a:r>
              <a:rPr lang="en-US" sz="2400" b="1" dirty="0"/>
              <a:t>Walkthrough of features</a:t>
            </a:r>
          </a:p>
          <a:p>
            <a:pPr marL="0">
              <a:lnSpc>
                <a:spcPct val="90000"/>
              </a:lnSpc>
            </a:pPr>
            <a:r>
              <a:rPr lang="en-US" sz="2400" dirty="0"/>
              <a:t>Downloading</a:t>
            </a:r>
          </a:p>
          <a:p>
            <a:pPr marL="0">
              <a:lnSpc>
                <a:spcPct val="90000"/>
              </a:lnSpc>
            </a:pPr>
            <a:r>
              <a:rPr lang="en-US" sz="2400" dirty="0"/>
              <a:t>Cloning a Repo</a:t>
            </a:r>
          </a:p>
          <a:p>
            <a:pPr marL="0">
              <a:lnSpc>
                <a:spcPct val="90000"/>
              </a:lnSpc>
            </a:pPr>
            <a:r>
              <a:rPr lang="en-US" sz="2400" dirty="0"/>
              <a:t>Pushing a commit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88880" y="0"/>
            <a:ext cx="210312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5400" y="2358913"/>
            <a:ext cx="2140172" cy="2140172"/>
          </a:xfrm>
          <a:prstGeom prst="ellipse">
            <a:avLst/>
          </a:prstGeom>
          <a:solidFill>
            <a:srgbClr val="FFFFFF"/>
          </a:solidFill>
          <a:ln w="22225">
            <a:solidFill>
              <a:srgbClr val="3535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 descr="Icon&#10;&#10;Description automatically generated">
            <a:extLst>
              <a:ext uri="{FF2B5EF4-FFF2-40B4-BE49-F238E27FC236}">
                <a16:creationId xmlns:a16="http://schemas.microsoft.com/office/drawing/2014/main" id="{2574C256-B045-4816-B40D-D50B330579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3025"/>
          <a:stretch/>
        </p:blipFill>
        <p:spPr>
          <a:xfrm>
            <a:off x="9254442" y="2987121"/>
            <a:ext cx="1462088" cy="883757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8E69FE38-B9E0-4441-8A00-92DDB88DF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41428" y="6356350"/>
            <a:ext cx="101237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C2E478F-E849-4A8C-AF1F-CBCC78A7CBFA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9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88707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3F52"/>
      </a:accent1>
      <a:accent2>
        <a:srgbClr val="E99757"/>
      </a:accent2>
      <a:accent3>
        <a:srgbClr val="2F3342"/>
      </a:accent3>
      <a:accent4>
        <a:srgbClr val="2C2153"/>
      </a:accent4>
      <a:accent5>
        <a:srgbClr val="01023B"/>
      </a:accent5>
      <a:accent6>
        <a:srgbClr val="7F7F7F"/>
      </a:accent6>
      <a:hlink>
        <a:srgbClr val="3A3838"/>
      </a:hlink>
      <a:folHlink>
        <a:srgbClr val="D0CECE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ch presentation_Win32_LW_v2.potx" id="{3AEEB70B-72AA-432B-B699-7833EBF4B1FE}" vid="{14A49A59-25D4-4203-BE02-DE6939C7C5F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5BB9993-D5F9-46FA-B2E5-80E3632E982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3D9F223-918A-45AF-9B53-56AB9E5E2182}">
  <ds:schemaRefs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openxmlformats.org/package/2006/metadata/core-properties"/>
    <ds:schemaRef ds:uri="http://www.w3.org/XML/1998/namespace"/>
    <ds:schemaRef ds:uri="16c05727-aa75-4e4a-9b5f-8a80a1165891"/>
    <ds:schemaRef ds:uri="http://schemas.microsoft.com/office/infopath/2007/PartnerControls"/>
    <ds:schemaRef ds:uri="71af3243-3dd4-4a8d-8c0d-dd76da1f02a5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1B7E2D32-4FDD-4266-880C-17595B80143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Tech presentation</Template>
  <TotalTime>566</TotalTime>
  <Words>1022</Words>
  <Application>Microsoft Office PowerPoint</Application>
  <PresentationFormat>Widescreen</PresentationFormat>
  <Paragraphs>173</Paragraphs>
  <Slides>14</Slides>
  <Notes>3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Calibri</vt:lpstr>
      <vt:lpstr>Calibri Light</vt:lpstr>
      <vt:lpstr>Courier New</vt:lpstr>
      <vt:lpstr>Wingdings</vt:lpstr>
      <vt:lpstr>Office Theme</vt:lpstr>
      <vt:lpstr>Module 1: Basics</vt:lpstr>
      <vt:lpstr>What is the purpose of this course?</vt:lpstr>
      <vt:lpstr>Who am i?</vt:lpstr>
      <vt:lpstr>Bootcamp syllabus</vt:lpstr>
      <vt:lpstr>Module 1: Basics</vt:lpstr>
      <vt:lpstr>Module 1: Basics</vt:lpstr>
      <vt:lpstr>Resources to get started</vt:lpstr>
      <vt:lpstr>Anaconda Navigator Video</vt:lpstr>
      <vt:lpstr>GitHub Desktop Video</vt:lpstr>
      <vt:lpstr>Notepad++ Video</vt:lpstr>
      <vt:lpstr>First Steps</vt:lpstr>
      <vt:lpstr>First Steps Continued</vt:lpstr>
      <vt:lpstr>Project Info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LoLGenius</dc:title>
  <dc:creator>compute</dc:creator>
  <cp:lastModifiedBy>compute</cp:lastModifiedBy>
  <cp:revision>43</cp:revision>
  <dcterms:created xsi:type="dcterms:W3CDTF">2020-12-14T19:35:28Z</dcterms:created>
  <dcterms:modified xsi:type="dcterms:W3CDTF">2022-02-08T00:42:16Z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